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76" r:id="rId5"/>
    <p:sldId id="277" r:id="rId6"/>
    <p:sldId id="259" r:id="rId7"/>
    <p:sldId id="260" r:id="rId8"/>
    <p:sldId id="261" r:id="rId9"/>
    <p:sldId id="266" r:id="rId10"/>
    <p:sldId id="267" r:id="rId11"/>
    <p:sldId id="263" r:id="rId12"/>
    <p:sldId id="268" r:id="rId13"/>
    <p:sldId id="269" r:id="rId14"/>
    <p:sldId id="262" r:id="rId15"/>
    <p:sldId id="270" r:id="rId16"/>
    <p:sldId id="271" r:id="rId17"/>
    <p:sldId id="272" r:id="rId18"/>
    <p:sldId id="282" r:id="rId19"/>
    <p:sldId id="283" r:id="rId20"/>
    <p:sldId id="284" r:id="rId21"/>
    <p:sldId id="285" r:id="rId22"/>
    <p:sldId id="264" r:id="rId23"/>
    <p:sldId id="273" r:id="rId24"/>
    <p:sldId id="274" r:id="rId25"/>
    <p:sldId id="275" r:id="rId26"/>
    <p:sldId id="258" r:id="rId27"/>
    <p:sldId id="278" r:id="rId28"/>
    <p:sldId id="279" r:id="rId29"/>
    <p:sldId id="280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833"/>
  </p:normalViewPr>
  <p:slideViewPr>
    <p:cSldViewPr snapToGrid="0" snapToObjects="1">
      <p:cViewPr>
        <p:scale>
          <a:sx n="70" d="100"/>
          <a:sy n="70" d="100"/>
        </p:scale>
        <p:origin x="2736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9/26/25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82ECFC-7955-DE41-8FD5-9FE02E1E1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73" y="1355629"/>
            <a:ext cx="8992773" cy="2971051"/>
          </a:xfrm>
        </p:spPr>
        <p:txBody>
          <a:bodyPr/>
          <a:lstStyle/>
          <a:p>
            <a:pPr algn="ctr"/>
            <a:r>
              <a:rPr lang="fr-FR" sz="4000" dirty="0"/>
              <a:t>Il </a:t>
            </a:r>
            <a:r>
              <a:rPr lang="fr-FR" sz="4000" dirty="0" err="1"/>
              <a:t>trattamento</a:t>
            </a:r>
            <a:r>
              <a:rPr lang="fr-FR" sz="4000" dirty="0"/>
              <a:t> </a:t>
            </a:r>
            <a:r>
              <a:rPr lang="fr-FR" sz="4000" dirty="0" err="1"/>
              <a:t>dell’obesità</a:t>
            </a:r>
            <a:r>
              <a:rPr lang="fr-FR" sz="4000" dirty="0"/>
              <a:t> in </a:t>
            </a:r>
            <a:r>
              <a:rPr lang="fr-FR" sz="4000" dirty="0" err="1"/>
              <a:t>età</a:t>
            </a:r>
            <a:r>
              <a:rPr lang="fr-FR" sz="4000" dirty="0"/>
              <a:t> </a:t>
            </a:r>
            <a:r>
              <a:rPr lang="fr-FR" sz="4000" dirty="0" err="1"/>
              <a:t>giovanile</a:t>
            </a:r>
            <a:r>
              <a:rPr lang="fr-FR" sz="4000" dirty="0"/>
              <a:t>: come </a:t>
            </a:r>
            <a:r>
              <a:rPr lang="fr-FR" sz="4000" dirty="0" err="1"/>
              <a:t>superare</a:t>
            </a:r>
            <a:r>
              <a:rPr lang="fr-FR" sz="4000" dirty="0"/>
              <a:t> l’</a:t>
            </a:r>
            <a:r>
              <a:rPr lang="fr-FR" sz="4000" dirty="0" err="1"/>
              <a:t>inerzia</a:t>
            </a:r>
            <a:r>
              <a:rPr lang="fr-FR" sz="4000" dirty="0"/>
              <a:t> </a:t>
            </a:r>
            <a:r>
              <a:rPr lang="fr-FR" sz="4000" dirty="0" err="1"/>
              <a:t>terapeutica</a:t>
            </a:r>
            <a:r>
              <a:rPr lang="fr-FR" sz="4000" dirty="0"/>
              <a:t>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I FARMACI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1E27B0-F26A-AC45-8FB8-F2E972C71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3" y="5444837"/>
            <a:ext cx="8992773" cy="1039090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Dott</a:t>
            </a:r>
            <a:r>
              <a:rPr lang="fr-FR" dirty="0"/>
              <a:t>. Diego Mastino</a:t>
            </a:r>
          </a:p>
          <a:p>
            <a:pPr algn="ctr"/>
            <a:r>
              <a:rPr lang="fr-FR" dirty="0" err="1"/>
              <a:t>Dirigente</a:t>
            </a:r>
            <a:r>
              <a:rPr lang="fr-FR" dirty="0"/>
              <a:t> </a:t>
            </a:r>
            <a:r>
              <a:rPr lang="fr-FR" dirty="0" err="1"/>
              <a:t>Medico</a:t>
            </a:r>
            <a:r>
              <a:rPr lang="fr-FR" dirty="0"/>
              <a:t> I </a:t>
            </a:r>
            <a:r>
              <a:rPr lang="fr-FR" dirty="0" err="1"/>
              <a:t>livello</a:t>
            </a:r>
            <a:r>
              <a:rPr lang="fr-FR" dirty="0"/>
              <a:t> – SSD </a:t>
            </a:r>
            <a:r>
              <a:rPr lang="fr-FR" dirty="0" err="1"/>
              <a:t>Diabetologia</a:t>
            </a:r>
            <a:r>
              <a:rPr lang="fr-FR" dirty="0"/>
              <a:t> AOU Cagliari P.O. </a:t>
            </a:r>
            <a:r>
              <a:rPr lang="fr-FR" dirty="0" err="1"/>
              <a:t>Duilio</a:t>
            </a:r>
            <a:r>
              <a:rPr lang="fr-FR" dirty="0"/>
              <a:t> </a:t>
            </a:r>
            <a:r>
              <a:rPr lang="fr-FR" dirty="0" err="1"/>
              <a:t>Casula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7E9FA2-9D0A-294B-A853-CAD96D96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8"/>
          <a:stretch/>
        </p:blipFill>
        <p:spPr>
          <a:xfrm>
            <a:off x="9033546" y="0"/>
            <a:ext cx="3158454" cy="48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FENTERMINA/TOPIRAMATO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728EE-F567-634A-8DA3-442FF046F58E}"/>
              </a:ext>
            </a:extLst>
          </p:cNvPr>
          <p:cNvSpPr/>
          <p:nvPr/>
        </p:nvSpPr>
        <p:spPr>
          <a:xfrm>
            <a:off x="142460" y="6537749"/>
            <a:ext cx="11907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/>
              <a:t>Kelly, Aaron S., et al. "</a:t>
            </a:r>
            <a:r>
              <a:rPr lang="fr-FR" sz="1000" b="1" dirty="0" err="1"/>
              <a:t>Phentermine</a:t>
            </a:r>
            <a:r>
              <a:rPr lang="fr-FR" sz="1000" b="1" dirty="0"/>
              <a:t>/</a:t>
            </a:r>
            <a:r>
              <a:rPr lang="fr-FR" sz="1000" b="1" dirty="0" err="1"/>
              <a:t>topiramate</a:t>
            </a:r>
            <a:r>
              <a:rPr lang="fr-FR" sz="1000" b="1" dirty="0"/>
              <a:t> for the </a:t>
            </a:r>
            <a:r>
              <a:rPr lang="fr-FR" sz="1000" b="1" dirty="0" err="1"/>
              <a:t>treatment</a:t>
            </a:r>
            <a:r>
              <a:rPr lang="fr-FR" sz="1000" b="1" dirty="0"/>
              <a:t> of adolescent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NEJM </a:t>
            </a:r>
            <a:r>
              <a:rPr lang="fr-FR" sz="1000" b="1" i="1" dirty="0" err="1"/>
              <a:t>evidence</a:t>
            </a:r>
            <a:r>
              <a:rPr lang="fr-FR" sz="1000" b="1" dirty="0"/>
              <a:t> 1.6 (2022): EVIDoa2200014.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B23FEA-2EFC-3A44-8014-760F4582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243" y="2020890"/>
            <a:ext cx="8974035" cy="43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2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LIRAGLUTIDE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1925053"/>
            <a:ext cx="11976653" cy="4932947"/>
          </a:xfrm>
        </p:spPr>
        <p:txBody>
          <a:bodyPr>
            <a:normAutofit/>
          </a:bodyPr>
          <a:lstStyle/>
          <a:p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12 </a:t>
            </a:r>
            <a:r>
              <a:rPr lang="fr-FR" dirty="0" err="1"/>
              <a:t>anni</a:t>
            </a:r>
            <a:endParaRPr lang="fr-FR" dirty="0"/>
          </a:p>
          <a:p>
            <a:r>
              <a:rPr lang="fr-FR" dirty="0" err="1"/>
              <a:t>Posologia</a:t>
            </a:r>
            <a:r>
              <a:rPr lang="fr-FR" dirty="0"/>
              <a:t>:  0,6-3 mg al giorno SC</a:t>
            </a:r>
          </a:p>
          <a:p>
            <a:pPr algn="just"/>
            <a:r>
              <a:rPr lang="fr-FR" dirty="0"/>
              <a:t>Efficace anche per il </a:t>
            </a:r>
            <a:r>
              <a:rPr lang="fr-FR" dirty="0" err="1"/>
              <a:t>trattamento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Diabete</a:t>
            </a:r>
            <a:r>
              <a:rPr lang="fr-FR" dirty="0"/>
              <a:t> </a:t>
            </a:r>
            <a:r>
              <a:rPr lang="fr-FR" dirty="0" err="1"/>
              <a:t>mellito</a:t>
            </a:r>
            <a:r>
              <a:rPr lang="fr-FR" dirty="0"/>
              <a:t> </a:t>
            </a:r>
            <a:r>
              <a:rPr lang="fr-FR" dirty="0" err="1"/>
              <a:t>tipo</a:t>
            </a:r>
            <a:r>
              <a:rPr lang="fr-FR" dirty="0"/>
              <a:t> 2</a:t>
            </a:r>
          </a:p>
          <a:p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calo </a:t>
            </a:r>
            <a:r>
              <a:rPr lang="fr-FR" dirty="0" err="1"/>
              <a:t>ponderale</a:t>
            </a:r>
            <a:r>
              <a:rPr lang="fr-FR" dirty="0"/>
              <a:t> si </a:t>
            </a:r>
            <a:r>
              <a:rPr lang="fr-FR" dirty="0" err="1"/>
              <a:t>aggira</a:t>
            </a:r>
            <a:r>
              <a:rPr lang="fr-FR" dirty="0"/>
              <a:t> </a:t>
            </a:r>
            <a:r>
              <a:rPr lang="fr-FR" dirty="0" err="1"/>
              <a:t>intorno</a:t>
            </a:r>
            <a:r>
              <a:rPr lang="fr-FR" dirty="0"/>
              <a:t> 5%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endParaRPr lang="fr-FR" dirty="0"/>
          </a:p>
          <a:p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 di classe dei GLP1-RA</a:t>
            </a:r>
          </a:p>
          <a:p>
            <a:pPr lvl="1"/>
            <a:r>
              <a:rPr lang="fr-FR" dirty="0" err="1"/>
              <a:t>Gastro-intestinali</a:t>
            </a:r>
            <a:r>
              <a:rPr lang="fr-FR" dirty="0"/>
              <a:t>: </a:t>
            </a:r>
            <a:r>
              <a:rPr lang="fr-FR" dirty="0" err="1"/>
              <a:t>nausea</a:t>
            </a:r>
            <a:r>
              <a:rPr lang="fr-FR" dirty="0"/>
              <a:t>, vomito, </a:t>
            </a:r>
            <a:r>
              <a:rPr lang="fr-FR" dirty="0" err="1"/>
              <a:t>diarrea</a:t>
            </a:r>
            <a:r>
              <a:rPr lang="fr-FR" dirty="0"/>
              <a:t> e </a:t>
            </a:r>
            <a:r>
              <a:rPr lang="fr-FR" dirty="0" err="1"/>
              <a:t>stipsi</a:t>
            </a:r>
            <a:r>
              <a:rPr lang="fr-FR" dirty="0"/>
              <a:t> (</a:t>
            </a:r>
            <a:r>
              <a:rPr lang="fr-FR" dirty="0" err="1"/>
              <a:t>controindicata</a:t>
            </a:r>
            <a:r>
              <a:rPr lang="fr-FR" dirty="0"/>
              <a:t> </a:t>
            </a:r>
            <a:r>
              <a:rPr lang="fr-FR" dirty="0" err="1"/>
              <a:t>nell’ileo</a:t>
            </a:r>
            <a:r>
              <a:rPr lang="fr-FR" dirty="0"/>
              <a:t> </a:t>
            </a:r>
            <a:r>
              <a:rPr lang="fr-FR" dirty="0" err="1"/>
              <a:t>paralitico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Controindicata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K </a:t>
            </a:r>
            <a:r>
              <a:rPr lang="fr-FR" dirty="0" err="1"/>
              <a:t>midollare</a:t>
            </a:r>
            <a:r>
              <a:rPr lang="fr-FR" dirty="0"/>
              <a:t> </a:t>
            </a:r>
            <a:r>
              <a:rPr lang="fr-FR" dirty="0" err="1"/>
              <a:t>tiroide</a:t>
            </a:r>
            <a:r>
              <a:rPr lang="fr-FR" dirty="0"/>
              <a:t> o </a:t>
            </a:r>
            <a:r>
              <a:rPr lang="fr-FR" dirty="0" err="1"/>
              <a:t>nella</a:t>
            </a:r>
            <a:r>
              <a:rPr lang="fr-FR" dirty="0"/>
              <a:t> MEN-2</a:t>
            </a:r>
          </a:p>
          <a:p>
            <a:pPr lvl="1"/>
            <a:r>
              <a:rPr lang="fr-FR" dirty="0" err="1"/>
              <a:t>Controindicata</a:t>
            </a:r>
            <a:r>
              <a:rPr lang="fr-FR" dirty="0"/>
              <a:t> in </a:t>
            </a:r>
            <a:r>
              <a:rPr lang="fr-FR" dirty="0" err="1"/>
              <a:t>caso</a:t>
            </a:r>
            <a:r>
              <a:rPr lang="fr-FR" dirty="0"/>
              <a:t> di </a:t>
            </a:r>
            <a:r>
              <a:rPr lang="fr-FR" dirty="0" err="1"/>
              <a:t>anamnesi</a:t>
            </a:r>
            <a:r>
              <a:rPr lang="fr-FR" dirty="0"/>
              <a:t> positiva per </a:t>
            </a:r>
            <a:r>
              <a:rPr lang="fr-FR" dirty="0" err="1"/>
              <a:t>pancreatite</a:t>
            </a:r>
            <a:r>
              <a:rPr lang="fr-FR" dirty="0"/>
              <a:t> </a:t>
            </a:r>
            <a:r>
              <a:rPr lang="fr-FR" dirty="0" err="1"/>
              <a:t>acuta</a:t>
            </a:r>
            <a:endParaRPr lang="fr-FR" dirty="0"/>
          </a:p>
          <a:p>
            <a:pPr lvl="1"/>
            <a:r>
              <a:rPr lang="fr-FR" dirty="0" err="1"/>
              <a:t>Rischio</a:t>
            </a:r>
            <a:r>
              <a:rPr lang="fr-FR" dirty="0"/>
              <a:t> </a:t>
            </a:r>
            <a:r>
              <a:rPr lang="fr-FR" dirty="0" err="1"/>
              <a:t>raro</a:t>
            </a:r>
            <a:r>
              <a:rPr lang="fr-FR" dirty="0"/>
              <a:t> di </a:t>
            </a:r>
            <a:r>
              <a:rPr lang="fr-FR" dirty="0" err="1"/>
              <a:t>patologia</a:t>
            </a:r>
            <a:r>
              <a:rPr lang="fr-FR" dirty="0"/>
              <a:t> </a:t>
            </a:r>
            <a:r>
              <a:rPr lang="fr-FR" dirty="0" err="1"/>
              <a:t>oculare</a:t>
            </a:r>
            <a:r>
              <a:rPr lang="fr-FR" dirty="0"/>
              <a:t> invalidante (NAION)</a:t>
            </a:r>
          </a:p>
          <a:p>
            <a:pPr lvl="1"/>
            <a:r>
              <a:rPr lang="fr-FR" dirty="0"/>
              <a:t>Non </a:t>
            </a:r>
            <a:r>
              <a:rPr lang="fr-FR" dirty="0" err="1"/>
              <a:t>indicato</a:t>
            </a:r>
            <a:r>
              <a:rPr lang="fr-FR" dirty="0"/>
              <a:t> in </a:t>
            </a:r>
            <a:r>
              <a:rPr lang="fr-FR" dirty="0" err="1"/>
              <a:t>gravidanza</a:t>
            </a:r>
            <a:r>
              <a:rPr lang="fr-FR" dirty="0"/>
              <a:t>/</a:t>
            </a:r>
            <a:r>
              <a:rPr lang="fr-FR" dirty="0" err="1"/>
              <a:t>allattamento</a:t>
            </a:r>
            <a:r>
              <a:rPr lang="fr-FR" dirty="0"/>
              <a:t> (</a:t>
            </a:r>
            <a:r>
              <a:rPr lang="fr-FR" dirty="0" err="1"/>
              <a:t>mancanza</a:t>
            </a:r>
            <a:r>
              <a:rPr lang="fr-FR" dirty="0"/>
              <a:t> di </a:t>
            </a:r>
            <a:r>
              <a:rPr lang="fr-FR" dirty="0" err="1"/>
              <a:t>dati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47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LIRAGLUTIDE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03A5A-1FB1-0C4F-96EF-3C133083C30C}"/>
              </a:ext>
            </a:extLst>
          </p:cNvPr>
          <p:cNvSpPr txBox="1"/>
          <p:nvPr/>
        </p:nvSpPr>
        <p:spPr>
          <a:xfrm>
            <a:off x="91642" y="6581962"/>
            <a:ext cx="9600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Kelly, Aaron S., et al. "A </a:t>
            </a:r>
            <a:r>
              <a:rPr lang="fr-FR" sz="1000" b="1" dirty="0" err="1"/>
              <a:t>randomized</a:t>
            </a:r>
            <a:r>
              <a:rPr lang="fr-FR" sz="1000" b="1" dirty="0"/>
              <a:t>, </a:t>
            </a:r>
            <a:r>
              <a:rPr lang="fr-FR" sz="1000" b="1" dirty="0" err="1"/>
              <a:t>controlled</a:t>
            </a:r>
            <a:r>
              <a:rPr lang="fr-FR" sz="1000" b="1" dirty="0"/>
              <a:t> trial of </a:t>
            </a:r>
            <a:r>
              <a:rPr lang="fr-FR" sz="1000" b="1" dirty="0" err="1"/>
              <a:t>liraglutide</a:t>
            </a:r>
            <a:r>
              <a:rPr lang="fr-FR" sz="1000" b="1" dirty="0"/>
              <a:t> for adolescents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New </a:t>
            </a:r>
            <a:r>
              <a:rPr lang="fr-FR" sz="1000" b="1" i="1" dirty="0" err="1"/>
              <a:t>England</a:t>
            </a:r>
            <a:r>
              <a:rPr lang="fr-FR" sz="1000" b="1" i="1" dirty="0"/>
              <a:t> journal of medicine</a:t>
            </a:r>
            <a:r>
              <a:rPr lang="fr-FR" sz="1000" b="1" dirty="0"/>
              <a:t>382.22 (2020): 2117-2128.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F9DF01-1D49-D746-BCC0-753BE75A0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88" y="2052322"/>
            <a:ext cx="6739022" cy="43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LIRAGLUTIDE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03A5A-1FB1-0C4F-96EF-3C133083C30C}"/>
              </a:ext>
            </a:extLst>
          </p:cNvPr>
          <p:cNvSpPr txBox="1"/>
          <p:nvPr/>
        </p:nvSpPr>
        <p:spPr>
          <a:xfrm>
            <a:off x="91642" y="6581962"/>
            <a:ext cx="9600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Kelly, Aaron S., et al. "A </a:t>
            </a:r>
            <a:r>
              <a:rPr lang="fr-FR" sz="1000" b="1" dirty="0" err="1"/>
              <a:t>randomized</a:t>
            </a:r>
            <a:r>
              <a:rPr lang="fr-FR" sz="1000" b="1" dirty="0"/>
              <a:t>, </a:t>
            </a:r>
            <a:r>
              <a:rPr lang="fr-FR" sz="1000" b="1" dirty="0" err="1"/>
              <a:t>controlled</a:t>
            </a:r>
            <a:r>
              <a:rPr lang="fr-FR" sz="1000" b="1" dirty="0"/>
              <a:t> trial of </a:t>
            </a:r>
            <a:r>
              <a:rPr lang="fr-FR" sz="1000" b="1" dirty="0" err="1"/>
              <a:t>liraglutide</a:t>
            </a:r>
            <a:r>
              <a:rPr lang="fr-FR" sz="1000" b="1" dirty="0"/>
              <a:t> for adolescents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New </a:t>
            </a:r>
            <a:r>
              <a:rPr lang="fr-FR" sz="1000" b="1" i="1" dirty="0" err="1"/>
              <a:t>England</a:t>
            </a:r>
            <a:r>
              <a:rPr lang="fr-FR" sz="1000" b="1" i="1" dirty="0"/>
              <a:t> journal of medicine</a:t>
            </a:r>
            <a:r>
              <a:rPr lang="fr-FR" sz="1000" b="1" dirty="0"/>
              <a:t>382.22 (2020): 2117-2128.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B31134-BBE0-C349-B4F7-73FBB337E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78"/>
          <a:stretch/>
        </p:blipFill>
        <p:spPr>
          <a:xfrm>
            <a:off x="127990" y="2063679"/>
            <a:ext cx="5996701" cy="22997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C4E961-5420-5E4B-A04F-5CA061B2F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18" b="36860"/>
          <a:stretch/>
        </p:blipFill>
        <p:spPr>
          <a:xfrm>
            <a:off x="6191084" y="2031594"/>
            <a:ext cx="5776328" cy="19324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301137-DF83-C942-A1F0-4F6F83B51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37"/>
          <a:stretch/>
        </p:blipFill>
        <p:spPr>
          <a:xfrm>
            <a:off x="127990" y="4490309"/>
            <a:ext cx="5996701" cy="20916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7B2258-48F0-3747-97D8-291E2FB75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038" y="4090736"/>
            <a:ext cx="5806373" cy="24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68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SEMAGLUTIDE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1925053"/>
            <a:ext cx="11976653" cy="4932947"/>
          </a:xfrm>
        </p:spPr>
        <p:txBody>
          <a:bodyPr>
            <a:normAutofit/>
          </a:bodyPr>
          <a:lstStyle/>
          <a:p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12 </a:t>
            </a:r>
            <a:r>
              <a:rPr lang="fr-FR" dirty="0" err="1"/>
              <a:t>anni</a:t>
            </a:r>
            <a:endParaRPr lang="fr-FR" dirty="0"/>
          </a:p>
          <a:p>
            <a:pPr algn="just"/>
            <a:r>
              <a:rPr lang="fr-FR" dirty="0" err="1"/>
              <a:t>Posologia</a:t>
            </a:r>
            <a:r>
              <a:rPr lang="fr-FR" dirty="0"/>
              <a:t>:  0,25-2,4 mg alla </a:t>
            </a:r>
            <a:r>
              <a:rPr lang="fr-FR" dirty="0" err="1"/>
              <a:t>settimana</a:t>
            </a:r>
            <a:r>
              <a:rPr lang="fr-FR" dirty="0"/>
              <a:t> SC</a:t>
            </a:r>
          </a:p>
          <a:p>
            <a:r>
              <a:rPr lang="fr-FR" dirty="0"/>
              <a:t>Efficace anche per il </a:t>
            </a:r>
            <a:r>
              <a:rPr lang="fr-FR" dirty="0" err="1"/>
              <a:t>trattamento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Diabete</a:t>
            </a:r>
            <a:r>
              <a:rPr lang="fr-FR" dirty="0"/>
              <a:t> </a:t>
            </a:r>
            <a:r>
              <a:rPr lang="fr-FR" dirty="0" err="1"/>
              <a:t>mellito</a:t>
            </a:r>
            <a:r>
              <a:rPr lang="fr-FR" dirty="0"/>
              <a:t> </a:t>
            </a:r>
            <a:r>
              <a:rPr lang="fr-FR" dirty="0" err="1"/>
              <a:t>tipo</a:t>
            </a:r>
            <a:r>
              <a:rPr lang="fr-FR" dirty="0"/>
              <a:t> 2</a:t>
            </a:r>
          </a:p>
          <a:p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calo </a:t>
            </a:r>
            <a:r>
              <a:rPr lang="fr-FR" dirty="0" err="1"/>
              <a:t>ponderale</a:t>
            </a:r>
            <a:r>
              <a:rPr lang="fr-FR" dirty="0"/>
              <a:t> si </a:t>
            </a:r>
            <a:r>
              <a:rPr lang="fr-FR" dirty="0" err="1"/>
              <a:t>aggira</a:t>
            </a:r>
            <a:r>
              <a:rPr lang="fr-FR" dirty="0"/>
              <a:t> </a:t>
            </a:r>
            <a:r>
              <a:rPr lang="fr-FR" dirty="0" err="1"/>
              <a:t>intorno</a:t>
            </a:r>
            <a:r>
              <a:rPr lang="fr-FR" dirty="0"/>
              <a:t> 10-15%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endParaRPr lang="fr-FR" dirty="0"/>
          </a:p>
          <a:p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 di classe dei GLP1-RA</a:t>
            </a:r>
          </a:p>
          <a:p>
            <a:pPr lvl="1"/>
            <a:r>
              <a:rPr lang="fr-FR" dirty="0" err="1"/>
              <a:t>Gastro-intestinali</a:t>
            </a:r>
            <a:r>
              <a:rPr lang="fr-FR" dirty="0"/>
              <a:t>: </a:t>
            </a:r>
            <a:r>
              <a:rPr lang="fr-FR" dirty="0" err="1"/>
              <a:t>nausea</a:t>
            </a:r>
            <a:r>
              <a:rPr lang="fr-FR" dirty="0"/>
              <a:t>, vomito, </a:t>
            </a:r>
            <a:r>
              <a:rPr lang="fr-FR" dirty="0" err="1"/>
              <a:t>diarrea</a:t>
            </a:r>
            <a:r>
              <a:rPr lang="fr-FR" dirty="0"/>
              <a:t> e </a:t>
            </a:r>
            <a:r>
              <a:rPr lang="fr-FR" dirty="0" err="1"/>
              <a:t>stipsi</a:t>
            </a:r>
            <a:r>
              <a:rPr lang="fr-FR" dirty="0"/>
              <a:t> (</a:t>
            </a:r>
            <a:r>
              <a:rPr lang="fr-FR" dirty="0" err="1"/>
              <a:t>controindicata</a:t>
            </a:r>
            <a:r>
              <a:rPr lang="fr-FR" dirty="0"/>
              <a:t> </a:t>
            </a:r>
            <a:r>
              <a:rPr lang="fr-FR" dirty="0" err="1"/>
              <a:t>nell’ileo</a:t>
            </a:r>
            <a:r>
              <a:rPr lang="fr-FR" dirty="0"/>
              <a:t> </a:t>
            </a:r>
            <a:r>
              <a:rPr lang="fr-FR" dirty="0" err="1"/>
              <a:t>paralitico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Controindicata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K </a:t>
            </a:r>
            <a:r>
              <a:rPr lang="fr-FR" dirty="0" err="1"/>
              <a:t>midollare</a:t>
            </a:r>
            <a:r>
              <a:rPr lang="fr-FR" dirty="0"/>
              <a:t> </a:t>
            </a:r>
            <a:r>
              <a:rPr lang="fr-FR" dirty="0" err="1"/>
              <a:t>tiroide</a:t>
            </a:r>
            <a:r>
              <a:rPr lang="fr-FR" dirty="0"/>
              <a:t> o </a:t>
            </a:r>
            <a:r>
              <a:rPr lang="fr-FR" dirty="0" err="1"/>
              <a:t>nella</a:t>
            </a:r>
            <a:r>
              <a:rPr lang="fr-FR" dirty="0"/>
              <a:t> MEN-2</a:t>
            </a:r>
          </a:p>
          <a:p>
            <a:pPr lvl="1"/>
            <a:r>
              <a:rPr lang="fr-FR" dirty="0" err="1"/>
              <a:t>Controindicata</a:t>
            </a:r>
            <a:r>
              <a:rPr lang="fr-FR" dirty="0"/>
              <a:t> in </a:t>
            </a:r>
            <a:r>
              <a:rPr lang="fr-FR" dirty="0" err="1"/>
              <a:t>caso</a:t>
            </a:r>
            <a:r>
              <a:rPr lang="fr-FR" dirty="0"/>
              <a:t> di </a:t>
            </a:r>
            <a:r>
              <a:rPr lang="fr-FR" dirty="0" err="1"/>
              <a:t>anamnesi</a:t>
            </a:r>
            <a:r>
              <a:rPr lang="fr-FR" dirty="0"/>
              <a:t> positiva per </a:t>
            </a:r>
            <a:r>
              <a:rPr lang="fr-FR" dirty="0" err="1"/>
              <a:t>pancreatite</a:t>
            </a:r>
            <a:r>
              <a:rPr lang="fr-FR" dirty="0"/>
              <a:t> </a:t>
            </a:r>
            <a:r>
              <a:rPr lang="fr-FR" dirty="0" err="1"/>
              <a:t>acuta</a:t>
            </a:r>
            <a:endParaRPr lang="fr-FR" dirty="0"/>
          </a:p>
          <a:p>
            <a:pPr lvl="1"/>
            <a:r>
              <a:rPr lang="fr-FR" dirty="0" err="1"/>
              <a:t>Rischio</a:t>
            </a:r>
            <a:r>
              <a:rPr lang="fr-FR" dirty="0"/>
              <a:t> </a:t>
            </a:r>
            <a:r>
              <a:rPr lang="fr-FR" dirty="0" err="1"/>
              <a:t>raro</a:t>
            </a:r>
            <a:r>
              <a:rPr lang="fr-FR" dirty="0"/>
              <a:t> di </a:t>
            </a:r>
            <a:r>
              <a:rPr lang="fr-FR" dirty="0" err="1"/>
              <a:t>patologia</a:t>
            </a:r>
            <a:r>
              <a:rPr lang="fr-FR" dirty="0"/>
              <a:t> </a:t>
            </a:r>
            <a:r>
              <a:rPr lang="fr-FR" dirty="0" err="1"/>
              <a:t>oculare</a:t>
            </a:r>
            <a:r>
              <a:rPr lang="fr-FR" dirty="0"/>
              <a:t> invalidante (NAION)</a:t>
            </a:r>
          </a:p>
        </p:txBody>
      </p:sp>
    </p:spTree>
    <p:extLst>
      <p:ext uri="{BB962C8B-B14F-4D97-AF65-F5344CB8AC3E}">
        <p14:creationId xmlns:p14="http://schemas.microsoft.com/office/powerpoint/2010/main" val="244942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SEMAGLUTIDE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03A5A-1FB1-0C4F-96EF-3C133083C30C}"/>
              </a:ext>
            </a:extLst>
          </p:cNvPr>
          <p:cNvSpPr txBox="1"/>
          <p:nvPr/>
        </p:nvSpPr>
        <p:spPr>
          <a:xfrm>
            <a:off x="91642" y="6581962"/>
            <a:ext cx="883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/>
              <a:t>Weghuber</a:t>
            </a:r>
            <a:r>
              <a:rPr lang="fr-FR" sz="1000" b="1" dirty="0"/>
              <a:t>, Daniel, et al. "Once-</a:t>
            </a:r>
            <a:r>
              <a:rPr lang="fr-FR" sz="1000" b="1" dirty="0" err="1"/>
              <a:t>weekly</a:t>
            </a:r>
            <a:r>
              <a:rPr lang="fr-FR" sz="1000" b="1" dirty="0"/>
              <a:t> </a:t>
            </a:r>
            <a:r>
              <a:rPr lang="fr-FR" sz="1000" b="1" dirty="0" err="1"/>
              <a:t>semaglutide</a:t>
            </a:r>
            <a:r>
              <a:rPr lang="fr-FR" sz="1000" b="1" dirty="0"/>
              <a:t> in adolescents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New </a:t>
            </a:r>
            <a:r>
              <a:rPr lang="fr-FR" sz="1000" b="1" i="1" dirty="0" err="1"/>
              <a:t>England</a:t>
            </a:r>
            <a:r>
              <a:rPr lang="fr-FR" sz="1000" b="1" i="1" dirty="0"/>
              <a:t> Journal of Medicine</a:t>
            </a:r>
            <a:r>
              <a:rPr lang="fr-FR" sz="1000" b="1" dirty="0"/>
              <a:t>387.24 (2022): 2245-2257.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A22D65-C615-1445-8B3C-C0FDFC10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505" y="1369272"/>
            <a:ext cx="6694633" cy="51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8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SEMAGLUTIDE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03A5A-1FB1-0C4F-96EF-3C133083C30C}"/>
              </a:ext>
            </a:extLst>
          </p:cNvPr>
          <p:cNvSpPr txBox="1"/>
          <p:nvPr/>
        </p:nvSpPr>
        <p:spPr>
          <a:xfrm>
            <a:off x="91642" y="6581962"/>
            <a:ext cx="883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/>
              <a:t>Weghuber</a:t>
            </a:r>
            <a:r>
              <a:rPr lang="fr-FR" sz="1000" b="1" dirty="0"/>
              <a:t>, Daniel, et al. "Once-</a:t>
            </a:r>
            <a:r>
              <a:rPr lang="fr-FR" sz="1000" b="1" dirty="0" err="1"/>
              <a:t>weekly</a:t>
            </a:r>
            <a:r>
              <a:rPr lang="fr-FR" sz="1000" b="1" dirty="0"/>
              <a:t> </a:t>
            </a:r>
            <a:r>
              <a:rPr lang="fr-FR" sz="1000" b="1" dirty="0" err="1"/>
              <a:t>semaglutide</a:t>
            </a:r>
            <a:r>
              <a:rPr lang="fr-FR" sz="1000" b="1" dirty="0"/>
              <a:t> in adolescents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New </a:t>
            </a:r>
            <a:r>
              <a:rPr lang="fr-FR" sz="1000" b="1" i="1" dirty="0" err="1"/>
              <a:t>England</a:t>
            </a:r>
            <a:r>
              <a:rPr lang="fr-FR" sz="1000" b="1" i="1" dirty="0"/>
              <a:t> Journal of Medicine</a:t>
            </a:r>
            <a:r>
              <a:rPr lang="fr-FR" sz="1000" b="1" dirty="0"/>
              <a:t>387.24 (2022): 2245-2257.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EBD40B-1E87-0A49-B9E6-311CFFEAE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937"/>
          <a:stretch/>
        </p:blipFill>
        <p:spPr>
          <a:xfrm>
            <a:off x="91642" y="1362206"/>
            <a:ext cx="6066023" cy="24991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1693B3-7811-5047-AFBF-AE796E6CA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30" b="34826"/>
          <a:stretch/>
        </p:blipFill>
        <p:spPr>
          <a:xfrm>
            <a:off x="6238651" y="1362206"/>
            <a:ext cx="5829220" cy="24625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C07613-38BD-BF40-BAB2-AD966D89D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41"/>
          <a:stretch/>
        </p:blipFill>
        <p:spPr>
          <a:xfrm>
            <a:off x="91642" y="3971106"/>
            <a:ext cx="6066023" cy="26108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EAC557-ABC4-3844-8505-1D2D7F7FD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51" y="3952819"/>
            <a:ext cx="5837393" cy="2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3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TIRZEPATIDE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1925053"/>
            <a:ext cx="11976653" cy="4932947"/>
          </a:xfrm>
        </p:spPr>
        <p:txBody>
          <a:bodyPr>
            <a:normAutofit/>
          </a:bodyPr>
          <a:lstStyle/>
          <a:p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18 </a:t>
            </a:r>
            <a:r>
              <a:rPr lang="fr-FR" dirty="0" err="1"/>
              <a:t>anni</a:t>
            </a:r>
            <a:r>
              <a:rPr lang="fr-FR" dirty="0"/>
              <a:t> </a:t>
            </a:r>
          </a:p>
          <a:p>
            <a:r>
              <a:rPr lang="fr-FR" dirty="0" err="1"/>
              <a:t>Recentemente</a:t>
            </a:r>
            <a:r>
              <a:rPr lang="fr-FR" dirty="0"/>
              <a:t> </a:t>
            </a:r>
            <a:r>
              <a:rPr lang="fr-FR" dirty="0" err="1"/>
              <a:t>pubblicati</a:t>
            </a:r>
            <a:r>
              <a:rPr lang="fr-FR" dirty="0"/>
              <a:t> i </a:t>
            </a:r>
            <a:r>
              <a:rPr lang="fr-FR" dirty="0" err="1"/>
              <a:t>risultati</a:t>
            </a:r>
            <a:r>
              <a:rPr lang="fr-FR" dirty="0"/>
              <a:t> </a:t>
            </a:r>
            <a:r>
              <a:rPr lang="fr-FR" dirty="0" err="1"/>
              <a:t>dello</a:t>
            </a:r>
            <a:r>
              <a:rPr lang="fr-FR" dirty="0"/>
              <a:t> studio SURPASS-PEDS in </a:t>
            </a:r>
            <a:r>
              <a:rPr lang="fr-FR" dirty="0" err="1"/>
              <a:t>pazienti</a:t>
            </a:r>
            <a:r>
              <a:rPr lang="fr-FR" dirty="0"/>
              <a:t> con DM2 </a:t>
            </a:r>
            <a:r>
              <a:rPr lang="fr-FR" dirty="0" err="1"/>
              <a:t>giovanile</a:t>
            </a:r>
            <a:endParaRPr lang="fr-FR" dirty="0"/>
          </a:p>
          <a:p>
            <a:r>
              <a:rPr lang="fr-FR" dirty="0"/>
              <a:t>In corso studio ad hoc su </a:t>
            </a:r>
            <a:r>
              <a:rPr lang="fr-FR" dirty="0" err="1"/>
              <a:t>pazienti</a:t>
            </a:r>
            <a:r>
              <a:rPr lang="fr-FR" dirty="0"/>
              <a:t> di </a:t>
            </a:r>
            <a:r>
              <a:rPr lang="fr-FR" dirty="0" err="1"/>
              <a:t>età</a:t>
            </a:r>
            <a:r>
              <a:rPr lang="fr-FR" dirty="0"/>
              <a:t> </a:t>
            </a:r>
            <a:r>
              <a:rPr lang="fr-FR" dirty="0" err="1"/>
              <a:t>compresa</a:t>
            </a:r>
            <a:r>
              <a:rPr lang="fr-FR" dirty="0"/>
              <a:t> </a:t>
            </a:r>
            <a:r>
              <a:rPr lang="fr-FR" dirty="0" err="1"/>
              <a:t>tra</a:t>
            </a:r>
            <a:r>
              <a:rPr lang="fr-FR" dirty="0"/>
              <a:t> i 12 </a:t>
            </a:r>
            <a:r>
              <a:rPr lang="fr-FR" dirty="0" err="1"/>
              <a:t>ed</a:t>
            </a:r>
            <a:r>
              <a:rPr lang="fr-FR" dirty="0"/>
              <a:t> i 17 </a:t>
            </a:r>
            <a:r>
              <a:rPr lang="fr-FR" dirty="0" err="1"/>
              <a:t>anni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SURMOUNT-ADOLESCENTS-2</a:t>
            </a:r>
            <a:endParaRPr lang="fr-FR" dirty="0"/>
          </a:p>
          <a:p>
            <a:pPr algn="just"/>
            <a:r>
              <a:rPr lang="fr-FR" dirty="0" err="1"/>
              <a:t>Posologia</a:t>
            </a:r>
            <a:r>
              <a:rPr lang="fr-FR" dirty="0"/>
              <a:t>:  2,5-15 mg alla </a:t>
            </a:r>
            <a:r>
              <a:rPr lang="fr-FR" dirty="0" err="1"/>
              <a:t>settimana</a:t>
            </a:r>
            <a:r>
              <a:rPr lang="fr-FR" dirty="0"/>
              <a:t> SC</a:t>
            </a:r>
          </a:p>
          <a:p>
            <a:r>
              <a:rPr lang="fr-FR" dirty="0"/>
              <a:t>Efficace anche per il </a:t>
            </a:r>
            <a:r>
              <a:rPr lang="fr-FR" dirty="0" err="1"/>
              <a:t>trattamento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Diabete</a:t>
            </a:r>
            <a:r>
              <a:rPr lang="fr-FR" dirty="0"/>
              <a:t> </a:t>
            </a:r>
            <a:r>
              <a:rPr lang="fr-FR" dirty="0" err="1"/>
              <a:t>mellito</a:t>
            </a:r>
            <a:r>
              <a:rPr lang="fr-FR" dirty="0"/>
              <a:t> </a:t>
            </a:r>
            <a:r>
              <a:rPr lang="fr-FR" dirty="0" err="1"/>
              <a:t>tipo</a:t>
            </a:r>
            <a:r>
              <a:rPr lang="fr-FR" dirty="0"/>
              <a:t> 2</a:t>
            </a:r>
          </a:p>
          <a:p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calo </a:t>
            </a:r>
            <a:r>
              <a:rPr lang="fr-FR" dirty="0" err="1"/>
              <a:t>ponderale</a:t>
            </a:r>
            <a:r>
              <a:rPr lang="fr-FR" dirty="0"/>
              <a:t> si </a:t>
            </a:r>
            <a:r>
              <a:rPr lang="fr-FR" dirty="0" err="1"/>
              <a:t>aggira</a:t>
            </a:r>
            <a:r>
              <a:rPr lang="fr-FR" dirty="0"/>
              <a:t> </a:t>
            </a:r>
            <a:r>
              <a:rPr lang="fr-FR" dirty="0" err="1"/>
              <a:t>intorno</a:t>
            </a:r>
            <a:r>
              <a:rPr lang="fr-FR" dirty="0"/>
              <a:t> 15-20%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endParaRPr lang="fr-FR" dirty="0"/>
          </a:p>
          <a:p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 di classe dei GLP1-RA</a:t>
            </a:r>
          </a:p>
          <a:p>
            <a:pPr lvl="1"/>
            <a:r>
              <a:rPr lang="fr-FR" dirty="0" err="1"/>
              <a:t>Gastro-intestinali</a:t>
            </a:r>
            <a:r>
              <a:rPr lang="fr-FR" dirty="0"/>
              <a:t>: </a:t>
            </a:r>
            <a:r>
              <a:rPr lang="fr-FR" dirty="0" err="1"/>
              <a:t>nausea</a:t>
            </a:r>
            <a:r>
              <a:rPr lang="fr-FR" dirty="0"/>
              <a:t>, vomito, </a:t>
            </a:r>
            <a:r>
              <a:rPr lang="fr-FR" dirty="0" err="1"/>
              <a:t>diarrea</a:t>
            </a:r>
            <a:r>
              <a:rPr lang="fr-FR" dirty="0"/>
              <a:t> e </a:t>
            </a:r>
            <a:r>
              <a:rPr lang="fr-FR" dirty="0" err="1"/>
              <a:t>stipsi</a:t>
            </a:r>
            <a:r>
              <a:rPr lang="fr-FR" dirty="0"/>
              <a:t> (</a:t>
            </a:r>
            <a:r>
              <a:rPr lang="fr-FR" dirty="0" err="1"/>
              <a:t>controindicata</a:t>
            </a:r>
            <a:r>
              <a:rPr lang="fr-FR" dirty="0"/>
              <a:t> </a:t>
            </a:r>
            <a:r>
              <a:rPr lang="fr-FR" dirty="0" err="1"/>
              <a:t>nell’ileo</a:t>
            </a:r>
            <a:r>
              <a:rPr lang="fr-FR" dirty="0"/>
              <a:t> </a:t>
            </a:r>
            <a:r>
              <a:rPr lang="fr-FR" dirty="0" err="1"/>
              <a:t>paralitico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Controindicata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K </a:t>
            </a:r>
            <a:r>
              <a:rPr lang="fr-FR" dirty="0" err="1"/>
              <a:t>midollare</a:t>
            </a:r>
            <a:r>
              <a:rPr lang="fr-FR" dirty="0"/>
              <a:t> </a:t>
            </a:r>
            <a:r>
              <a:rPr lang="fr-FR" dirty="0" err="1"/>
              <a:t>tiroide</a:t>
            </a:r>
            <a:r>
              <a:rPr lang="fr-FR" dirty="0"/>
              <a:t> o </a:t>
            </a:r>
            <a:r>
              <a:rPr lang="fr-FR" dirty="0" err="1"/>
              <a:t>nella</a:t>
            </a:r>
            <a:r>
              <a:rPr lang="fr-FR" dirty="0"/>
              <a:t> MEN-2</a:t>
            </a:r>
          </a:p>
          <a:p>
            <a:pPr lvl="1"/>
            <a:r>
              <a:rPr lang="fr-FR" dirty="0" err="1"/>
              <a:t>Controindicata</a:t>
            </a:r>
            <a:r>
              <a:rPr lang="fr-FR" dirty="0"/>
              <a:t> in </a:t>
            </a:r>
            <a:r>
              <a:rPr lang="fr-FR" dirty="0" err="1"/>
              <a:t>caso</a:t>
            </a:r>
            <a:r>
              <a:rPr lang="fr-FR" dirty="0"/>
              <a:t> di </a:t>
            </a:r>
            <a:r>
              <a:rPr lang="fr-FR" dirty="0" err="1"/>
              <a:t>anamnesi</a:t>
            </a:r>
            <a:r>
              <a:rPr lang="fr-FR" dirty="0"/>
              <a:t> positiva per </a:t>
            </a:r>
            <a:r>
              <a:rPr lang="fr-FR" dirty="0" err="1"/>
              <a:t>pancreatite</a:t>
            </a:r>
            <a:r>
              <a:rPr lang="fr-FR" dirty="0"/>
              <a:t> </a:t>
            </a:r>
            <a:r>
              <a:rPr lang="fr-FR" dirty="0" err="1"/>
              <a:t>acuta</a:t>
            </a:r>
            <a:endParaRPr lang="fr-FR" dirty="0"/>
          </a:p>
          <a:p>
            <a:pPr lvl="1"/>
            <a:r>
              <a:rPr lang="fr-FR" dirty="0" err="1"/>
              <a:t>Rischio</a:t>
            </a:r>
            <a:r>
              <a:rPr lang="fr-FR" dirty="0"/>
              <a:t> </a:t>
            </a:r>
            <a:r>
              <a:rPr lang="fr-FR" dirty="0" err="1"/>
              <a:t>raro</a:t>
            </a:r>
            <a:r>
              <a:rPr lang="fr-FR" dirty="0"/>
              <a:t> di </a:t>
            </a:r>
            <a:r>
              <a:rPr lang="fr-FR" dirty="0" err="1"/>
              <a:t>patologia</a:t>
            </a:r>
            <a:r>
              <a:rPr lang="fr-FR" dirty="0"/>
              <a:t> </a:t>
            </a:r>
            <a:r>
              <a:rPr lang="fr-FR" dirty="0" err="1"/>
              <a:t>oculare</a:t>
            </a:r>
            <a:r>
              <a:rPr lang="fr-FR" dirty="0"/>
              <a:t> invalidante (NAION)</a:t>
            </a:r>
          </a:p>
        </p:txBody>
      </p:sp>
    </p:spTree>
    <p:extLst>
      <p:ext uri="{BB962C8B-B14F-4D97-AF65-F5344CB8AC3E}">
        <p14:creationId xmlns:p14="http://schemas.microsoft.com/office/powerpoint/2010/main" val="377656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TIRZEPATIDE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436FA5-A819-A649-AA50-CE2B8E1F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36" y="1504038"/>
            <a:ext cx="9461125" cy="26495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A0E4F2-F17E-D546-A8A8-61DCBA359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436" y="4153634"/>
            <a:ext cx="9461125" cy="2304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59C860-9FAB-884A-80EF-0133A38F3D67}"/>
              </a:ext>
            </a:extLst>
          </p:cNvPr>
          <p:cNvSpPr/>
          <p:nvPr/>
        </p:nvSpPr>
        <p:spPr>
          <a:xfrm>
            <a:off x="1365437" y="6457922"/>
            <a:ext cx="9461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/>
              <a:t>Hannon, Tamara S., et al. "</a:t>
            </a:r>
            <a:r>
              <a:rPr lang="fr-FR" sz="1000" b="1" dirty="0" err="1"/>
              <a:t>Efficacy</a:t>
            </a:r>
            <a:r>
              <a:rPr lang="fr-FR" sz="1000" b="1" dirty="0"/>
              <a:t> and </a:t>
            </a:r>
            <a:r>
              <a:rPr lang="fr-FR" sz="1000" b="1" dirty="0" err="1"/>
              <a:t>safety</a:t>
            </a:r>
            <a:r>
              <a:rPr lang="fr-FR" sz="1000" b="1" dirty="0"/>
              <a:t> of </a:t>
            </a:r>
            <a:r>
              <a:rPr lang="fr-FR" sz="1000" b="1" dirty="0" err="1"/>
              <a:t>tirzepatide</a:t>
            </a:r>
            <a:r>
              <a:rPr lang="fr-FR" sz="1000" b="1" dirty="0"/>
              <a:t> in </a:t>
            </a:r>
            <a:r>
              <a:rPr lang="fr-FR" sz="1000" b="1" dirty="0" err="1"/>
              <a:t>children</a:t>
            </a:r>
            <a:r>
              <a:rPr lang="fr-FR" sz="1000" b="1" dirty="0"/>
              <a:t> and adolescents </a:t>
            </a:r>
            <a:r>
              <a:rPr lang="fr-FR" sz="1000" b="1" dirty="0" err="1"/>
              <a:t>with</a:t>
            </a:r>
            <a:r>
              <a:rPr lang="fr-FR" sz="1000" b="1" dirty="0"/>
              <a:t> type 2 </a:t>
            </a:r>
            <a:r>
              <a:rPr lang="fr-FR" sz="1000" b="1" dirty="0" err="1"/>
              <a:t>diabetes</a:t>
            </a:r>
            <a:r>
              <a:rPr lang="fr-FR" sz="1000" b="1" dirty="0"/>
              <a:t> (SURPASS-PEDS): a </a:t>
            </a:r>
            <a:r>
              <a:rPr lang="fr-FR" sz="1000" b="1" dirty="0" err="1"/>
              <a:t>randomised</a:t>
            </a:r>
            <a:r>
              <a:rPr lang="fr-FR" sz="1000" b="1" dirty="0"/>
              <a:t>, double-</a:t>
            </a:r>
            <a:r>
              <a:rPr lang="fr-FR" sz="1000" b="1" dirty="0" err="1"/>
              <a:t>blind</a:t>
            </a:r>
            <a:r>
              <a:rPr lang="fr-FR" sz="1000" b="1" dirty="0"/>
              <a:t>, placebo-</a:t>
            </a:r>
            <a:r>
              <a:rPr lang="fr-FR" sz="1000" b="1" dirty="0" err="1"/>
              <a:t>controlled</a:t>
            </a:r>
            <a:r>
              <a:rPr lang="fr-FR" sz="1000" b="1" dirty="0"/>
              <a:t>, phase 3 trial." </a:t>
            </a:r>
            <a:r>
              <a:rPr lang="fr-FR" sz="1000" b="1" i="1" dirty="0"/>
              <a:t>The Lancet</a:t>
            </a:r>
            <a:r>
              <a:rPr lang="fr-FR" sz="1000" b="1" dirty="0"/>
              <a:t> (2025).</a:t>
            </a:r>
          </a:p>
        </p:txBody>
      </p:sp>
    </p:spTree>
    <p:extLst>
      <p:ext uri="{BB962C8B-B14F-4D97-AF65-F5344CB8AC3E}">
        <p14:creationId xmlns:p14="http://schemas.microsoft.com/office/powerpoint/2010/main" val="294452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TIRZEPATIDE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F57A88-C981-4045-A9E8-17F71D35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44" y="1444752"/>
            <a:ext cx="7484309" cy="54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INDICAZIONI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04" y="2366665"/>
            <a:ext cx="11986590" cy="363651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sz="2000" b="1" dirty="0"/>
              <a:t>TRA GLI 8 E GLI 11 ANNI</a:t>
            </a:r>
          </a:p>
          <a:p>
            <a:pPr algn="just"/>
            <a:r>
              <a:rPr lang="fr-FR" dirty="0" err="1"/>
              <a:t>Nei</a:t>
            </a:r>
            <a:r>
              <a:rPr lang="fr-FR" dirty="0"/>
              <a:t> </a:t>
            </a:r>
            <a:r>
              <a:rPr lang="fr-FR" dirty="0" err="1"/>
              <a:t>pazienti</a:t>
            </a:r>
            <a:r>
              <a:rPr lang="fr-FR" dirty="0"/>
              <a:t> con forme di </a:t>
            </a:r>
            <a:r>
              <a:rPr lang="fr-FR" dirty="0" err="1"/>
              <a:t>obesità</a:t>
            </a:r>
            <a:r>
              <a:rPr lang="fr-FR" dirty="0"/>
              <a:t> </a:t>
            </a:r>
            <a:r>
              <a:rPr lang="fr-FR" dirty="0" err="1"/>
              <a:t>severa</a:t>
            </a:r>
            <a:r>
              <a:rPr lang="fr-FR" dirty="0"/>
              <a:t>  (II e III classe) </a:t>
            </a:r>
            <a:r>
              <a:rPr lang="fr-FR" dirty="0" err="1"/>
              <a:t>soprattutto</a:t>
            </a:r>
            <a:r>
              <a:rPr lang="fr-FR" dirty="0"/>
              <a:t> se </a:t>
            </a:r>
            <a:r>
              <a:rPr lang="fr-FR" dirty="0" err="1"/>
              <a:t>associate</a:t>
            </a:r>
            <a:r>
              <a:rPr lang="fr-FR" dirty="0"/>
              <a:t> a </a:t>
            </a:r>
            <a:r>
              <a:rPr lang="fr-FR" dirty="0" err="1"/>
              <a:t>comorbidità</a:t>
            </a:r>
            <a:r>
              <a:rPr lang="fr-FR" dirty="0"/>
              <a:t> </a:t>
            </a:r>
            <a:r>
              <a:rPr lang="fr-FR" dirty="0" err="1"/>
              <a:t>severe</a:t>
            </a:r>
            <a:r>
              <a:rPr lang="fr-FR" dirty="0"/>
              <a:t> e/o life-</a:t>
            </a:r>
            <a:r>
              <a:rPr lang="fr-FR" dirty="0" err="1"/>
              <a:t>threatening</a:t>
            </a: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sz="2000" b="1" dirty="0"/>
              <a:t>TRA I 12 ED I 17 ANNI</a:t>
            </a:r>
          </a:p>
          <a:p>
            <a:pPr algn="just"/>
            <a:r>
              <a:rPr lang="fr-FR" dirty="0"/>
              <a:t>Anche </a:t>
            </a:r>
            <a:r>
              <a:rPr lang="fr-FR" dirty="0" err="1"/>
              <a:t>nei</a:t>
            </a:r>
            <a:r>
              <a:rPr lang="fr-FR" dirty="0"/>
              <a:t> </a:t>
            </a:r>
            <a:r>
              <a:rPr lang="fr-FR" dirty="0" err="1"/>
              <a:t>pazienti</a:t>
            </a:r>
            <a:r>
              <a:rPr lang="fr-FR" dirty="0"/>
              <a:t>  con </a:t>
            </a:r>
            <a:r>
              <a:rPr lang="fr-FR" dirty="0" err="1"/>
              <a:t>obesità</a:t>
            </a:r>
            <a:r>
              <a:rPr lang="fr-FR" dirty="0"/>
              <a:t> I classe in </a:t>
            </a:r>
            <a:r>
              <a:rPr lang="fr-FR" dirty="0" err="1"/>
              <a:t>presenza</a:t>
            </a:r>
            <a:r>
              <a:rPr lang="fr-FR" dirty="0"/>
              <a:t> di </a:t>
            </a:r>
            <a:r>
              <a:rPr lang="fr-FR" dirty="0" err="1"/>
              <a:t>comorbidità</a:t>
            </a:r>
            <a:endParaRPr lang="fr-FR" dirty="0"/>
          </a:p>
          <a:p>
            <a:pPr algn="just"/>
            <a:endParaRPr lang="fr-FR" dirty="0"/>
          </a:p>
          <a:p>
            <a:pPr marL="0" indent="0" algn="just">
              <a:buNone/>
            </a:pPr>
            <a:r>
              <a:rPr lang="fr-FR" b="1" dirty="0"/>
              <a:t>IN TUTTI I CASI LA TERAPIA DOVREBBE ESSERE SOSPESA DOPO 12 SETTIMANE IN CASO DI MANCATO CALO PONDERALE DI ALMENO IL 5% RISPETTO AL PESO CORPOREO INIZIALE UTILIZZANDO LA DOSE MASSIMA TOLLERATA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A28AC-F839-ED4A-8BEB-C8C84EF6F37E}"/>
              </a:ext>
            </a:extLst>
          </p:cNvPr>
          <p:cNvSpPr/>
          <p:nvPr/>
        </p:nvSpPr>
        <p:spPr>
          <a:xfrm>
            <a:off x="102704" y="6446903"/>
            <a:ext cx="119865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err="1"/>
              <a:t>Hampl</a:t>
            </a:r>
            <a:r>
              <a:rPr lang="fr-FR" sz="1000" b="1" dirty="0"/>
              <a:t>, Sarah E., et al. "</a:t>
            </a:r>
            <a:r>
              <a:rPr lang="fr-FR" sz="1000" b="1" dirty="0" err="1"/>
              <a:t>Clinical</a:t>
            </a:r>
            <a:r>
              <a:rPr lang="fr-FR" sz="1000" b="1" dirty="0"/>
              <a:t> practice guideline for the </a:t>
            </a:r>
            <a:r>
              <a:rPr lang="fr-FR" sz="1000" b="1" dirty="0" err="1"/>
              <a:t>evaluation</a:t>
            </a:r>
            <a:r>
              <a:rPr lang="fr-FR" sz="1000" b="1" dirty="0"/>
              <a:t> and </a:t>
            </a:r>
            <a:r>
              <a:rPr lang="fr-FR" sz="1000" b="1" dirty="0" err="1"/>
              <a:t>treatment</a:t>
            </a:r>
            <a:r>
              <a:rPr lang="fr-FR" sz="1000" b="1" dirty="0"/>
              <a:t> of </a:t>
            </a:r>
            <a:r>
              <a:rPr lang="fr-FR" sz="1000" b="1" dirty="0" err="1"/>
              <a:t>children</a:t>
            </a:r>
            <a:r>
              <a:rPr lang="fr-FR" sz="1000" b="1" dirty="0"/>
              <a:t> and adolescents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 err="1"/>
              <a:t>Pediatrics</a:t>
            </a:r>
            <a:r>
              <a:rPr lang="fr-FR" sz="1000" b="1" dirty="0"/>
              <a:t> 151.2 (2023).</a:t>
            </a:r>
          </a:p>
        </p:txBody>
      </p:sp>
    </p:spTree>
    <p:extLst>
      <p:ext uri="{BB962C8B-B14F-4D97-AF65-F5344CB8AC3E}">
        <p14:creationId xmlns:p14="http://schemas.microsoft.com/office/powerpoint/2010/main" val="369083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TIRZEPATIDE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A10CD8-54F7-A749-BA43-727FF253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476" y="1431742"/>
            <a:ext cx="7150916" cy="28249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BBD733-B7CB-BD48-9F44-D6F80949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476" y="4284876"/>
            <a:ext cx="7150916" cy="25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0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TIRZEPATIDE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E3C6F1-8AD4-C248-B53B-9B41DAB39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690" y="1531112"/>
            <a:ext cx="5750618" cy="53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95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SETMELANOTIDE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" y="1925053"/>
            <a:ext cx="11966714" cy="4932947"/>
          </a:xfrm>
        </p:spPr>
        <p:txBody>
          <a:bodyPr>
            <a:normAutofit/>
          </a:bodyPr>
          <a:lstStyle/>
          <a:p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6 </a:t>
            </a:r>
            <a:r>
              <a:rPr lang="fr-FR" dirty="0" err="1"/>
              <a:t>anni</a:t>
            </a:r>
            <a:r>
              <a:rPr lang="fr-FR" dirty="0"/>
              <a:t> in </a:t>
            </a:r>
            <a:r>
              <a:rPr lang="fr-FR" dirty="0" err="1"/>
              <a:t>pazienti</a:t>
            </a:r>
            <a:r>
              <a:rPr lang="fr-FR" dirty="0"/>
              <a:t> affetti da </a:t>
            </a:r>
            <a:r>
              <a:rPr lang="fr-FR" dirty="0" err="1"/>
              <a:t>obesità</a:t>
            </a:r>
            <a:r>
              <a:rPr lang="fr-FR" dirty="0"/>
              <a:t> </a:t>
            </a:r>
            <a:r>
              <a:rPr lang="fr-FR" dirty="0" err="1"/>
              <a:t>monogenica</a:t>
            </a:r>
            <a:r>
              <a:rPr lang="fr-FR" dirty="0"/>
              <a:t> per:</a:t>
            </a:r>
          </a:p>
          <a:p>
            <a:pPr lvl="1" algn="just"/>
            <a:r>
              <a:rPr lang="fr-FR" dirty="0" err="1"/>
              <a:t>Deficit</a:t>
            </a:r>
            <a:r>
              <a:rPr lang="fr-FR" dirty="0"/>
              <a:t> POMC</a:t>
            </a:r>
          </a:p>
          <a:p>
            <a:pPr lvl="1"/>
            <a:r>
              <a:rPr lang="fr-FR" dirty="0" err="1"/>
              <a:t>Mutazione</a:t>
            </a:r>
            <a:r>
              <a:rPr lang="fr-FR" dirty="0"/>
              <a:t> MC4R</a:t>
            </a:r>
          </a:p>
          <a:p>
            <a:pPr lvl="1"/>
            <a:r>
              <a:rPr lang="fr-FR" dirty="0" err="1"/>
              <a:t>Deficit</a:t>
            </a:r>
            <a:r>
              <a:rPr lang="fr-FR" dirty="0"/>
              <a:t> PCSK-1 </a:t>
            </a:r>
          </a:p>
          <a:p>
            <a:pPr lvl="1"/>
            <a:r>
              <a:rPr lang="fr-FR" dirty="0" err="1"/>
              <a:t>Sindrome</a:t>
            </a:r>
            <a:r>
              <a:rPr lang="fr-FR" dirty="0"/>
              <a:t> di </a:t>
            </a:r>
            <a:r>
              <a:rPr lang="fr-FR" dirty="0" err="1"/>
              <a:t>Bardet-Biedl</a:t>
            </a:r>
            <a:r>
              <a:rPr lang="fr-FR" dirty="0"/>
              <a:t> (</a:t>
            </a:r>
            <a:r>
              <a:rPr lang="fr-FR" dirty="0" err="1"/>
              <a:t>eterogeneità</a:t>
            </a:r>
            <a:r>
              <a:rPr lang="fr-FR" dirty="0"/>
              <a:t> </a:t>
            </a:r>
            <a:r>
              <a:rPr lang="fr-FR" dirty="0" err="1"/>
              <a:t>genetica</a:t>
            </a:r>
            <a:r>
              <a:rPr lang="fr-FR"/>
              <a:t>) </a:t>
            </a:r>
            <a:r>
              <a:rPr lang="fr-FR" dirty="0"/>
              <a:t>e </a:t>
            </a:r>
            <a:r>
              <a:rPr lang="fr-FR" dirty="0" err="1"/>
              <a:t>sindrome</a:t>
            </a:r>
            <a:r>
              <a:rPr lang="fr-FR" dirty="0"/>
              <a:t> di </a:t>
            </a:r>
            <a:r>
              <a:rPr lang="fr-FR" dirty="0" err="1"/>
              <a:t>Alstrom</a:t>
            </a:r>
            <a:r>
              <a:rPr lang="fr-FR" dirty="0"/>
              <a:t> (</a:t>
            </a:r>
            <a:r>
              <a:rPr lang="fr-FR" dirty="0" err="1"/>
              <a:t>gene</a:t>
            </a:r>
            <a:r>
              <a:rPr lang="fr-FR" dirty="0"/>
              <a:t> ALMS1)</a:t>
            </a:r>
          </a:p>
          <a:p>
            <a:r>
              <a:rPr lang="fr-FR" dirty="0" err="1"/>
              <a:t>Posologia</a:t>
            </a:r>
            <a:r>
              <a:rPr lang="fr-FR" dirty="0"/>
              <a:t>:  1-3 mg al giorno SC</a:t>
            </a:r>
          </a:p>
          <a:p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calo </a:t>
            </a:r>
            <a:r>
              <a:rPr lang="fr-FR" dirty="0" err="1"/>
              <a:t>ponderale</a:t>
            </a:r>
            <a:r>
              <a:rPr lang="fr-FR" dirty="0"/>
              <a:t> si </a:t>
            </a:r>
            <a:r>
              <a:rPr lang="fr-FR" dirty="0" err="1"/>
              <a:t>aggira</a:t>
            </a:r>
            <a:r>
              <a:rPr lang="fr-FR" dirty="0"/>
              <a:t> </a:t>
            </a:r>
            <a:r>
              <a:rPr lang="fr-FR" dirty="0" err="1"/>
              <a:t>intorno</a:t>
            </a:r>
            <a:r>
              <a:rPr lang="fr-FR" dirty="0"/>
              <a:t> 12-25%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endParaRPr lang="fr-FR" dirty="0"/>
          </a:p>
          <a:p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gastro-intestinali</a:t>
            </a:r>
            <a:r>
              <a:rPr lang="fr-FR" dirty="0"/>
              <a:t> (</a:t>
            </a:r>
            <a:r>
              <a:rPr lang="fr-FR" dirty="0" err="1"/>
              <a:t>nausea</a:t>
            </a:r>
            <a:r>
              <a:rPr lang="fr-FR" dirty="0"/>
              <a:t>, vomito)</a:t>
            </a:r>
          </a:p>
          <a:p>
            <a:pPr lvl="1"/>
            <a:r>
              <a:rPr lang="fr-FR" dirty="0" err="1"/>
              <a:t>Iperpigmentazione</a:t>
            </a:r>
            <a:r>
              <a:rPr lang="fr-FR" dirty="0"/>
              <a:t> </a:t>
            </a:r>
            <a:r>
              <a:rPr lang="fr-FR" dirty="0" err="1"/>
              <a:t>cutanea</a:t>
            </a:r>
            <a:endParaRPr lang="fr-FR" dirty="0"/>
          </a:p>
          <a:p>
            <a:pPr lvl="1"/>
            <a:r>
              <a:rPr lang="fr-FR" dirty="0" err="1"/>
              <a:t>Priapismo</a:t>
            </a:r>
            <a:r>
              <a:rPr lang="fr-FR" dirty="0"/>
              <a:t> (</a:t>
            </a:r>
            <a:r>
              <a:rPr lang="fr-FR" dirty="0" err="1"/>
              <a:t>uomo</a:t>
            </a:r>
            <a:r>
              <a:rPr lang="fr-FR" dirty="0"/>
              <a:t>), </a:t>
            </a:r>
            <a:r>
              <a:rPr lang="fr-FR" dirty="0" err="1"/>
              <a:t>disfunzione</a:t>
            </a:r>
            <a:r>
              <a:rPr lang="fr-FR" dirty="0"/>
              <a:t> </a:t>
            </a:r>
            <a:r>
              <a:rPr lang="fr-FR" dirty="0" err="1"/>
              <a:t>sessuale</a:t>
            </a:r>
            <a:r>
              <a:rPr lang="fr-FR" dirty="0"/>
              <a:t> (donna)</a:t>
            </a:r>
          </a:p>
          <a:p>
            <a:pPr lvl="1"/>
            <a:r>
              <a:rPr lang="fr-FR" dirty="0" err="1"/>
              <a:t>Depressione</a:t>
            </a:r>
            <a:r>
              <a:rPr lang="fr-FR" dirty="0"/>
              <a:t>, </a:t>
            </a:r>
            <a:r>
              <a:rPr lang="fr-FR" dirty="0" err="1"/>
              <a:t>ideazione</a:t>
            </a:r>
            <a:r>
              <a:rPr lang="fr-FR" dirty="0"/>
              <a:t> </a:t>
            </a:r>
            <a:r>
              <a:rPr lang="fr-FR" dirty="0" err="1"/>
              <a:t>suicidaria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6827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SETMELANOTIDE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03A5A-1FB1-0C4F-96EF-3C133083C30C}"/>
              </a:ext>
            </a:extLst>
          </p:cNvPr>
          <p:cNvSpPr txBox="1"/>
          <p:nvPr/>
        </p:nvSpPr>
        <p:spPr>
          <a:xfrm>
            <a:off x="91642" y="6437584"/>
            <a:ext cx="1192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err="1"/>
              <a:t>Haqq</a:t>
            </a:r>
            <a:r>
              <a:rPr lang="fr-FR" sz="1000" b="1" dirty="0"/>
              <a:t>, Andrea M., et al. "</a:t>
            </a:r>
            <a:r>
              <a:rPr lang="fr-FR" sz="1000" b="1" dirty="0" err="1"/>
              <a:t>Efficacy</a:t>
            </a:r>
            <a:r>
              <a:rPr lang="fr-FR" sz="1000" b="1" dirty="0"/>
              <a:t> and </a:t>
            </a:r>
            <a:r>
              <a:rPr lang="fr-FR" sz="1000" b="1" dirty="0" err="1"/>
              <a:t>safety</a:t>
            </a:r>
            <a:r>
              <a:rPr lang="fr-FR" sz="1000" b="1" dirty="0"/>
              <a:t> of </a:t>
            </a:r>
            <a:r>
              <a:rPr lang="fr-FR" sz="1000" b="1" dirty="0" err="1"/>
              <a:t>setmelanotide</a:t>
            </a:r>
            <a:r>
              <a:rPr lang="fr-FR" sz="1000" b="1" dirty="0"/>
              <a:t>, a melanocortin-4 </a:t>
            </a:r>
            <a:r>
              <a:rPr lang="fr-FR" sz="1000" b="1" dirty="0" err="1"/>
              <a:t>receptor</a:t>
            </a:r>
            <a:r>
              <a:rPr lang="fr-FR" sz="1000" b="1" dirty="0"/>
              <a:t> </a:t>
            </a:r>
            <a:r>
              <a:rPr lang="fr-FR" sz="1000" b="1" dirty="0" err="1"/>
              <a:t>agonist</a:t>
            </a:r>
            <a:r>
              <a:rPr lang="fr-FR" sz="1000" b="1" dirty="0"/>
              <a:t>, in patients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Bardet-Biedl</a:t>
            </a:r>
            <a:r>
              <a:rPr lang="fr-FR" sz="1000" b="1" dirty="0"/>
              <a:t> syndrome and </a:t>
            </a:r>
            <a:r>
              <a:rPr lang="fr-FR" sz="1000" b="1" dirty="0" err="1"/>
              <a:t>Alström</a:t>
            </a:r>
            <a:r>
              <a:rPr lang="fr-FR" sz="1000" b="1" dirty="0"/>
              <a:t> syndrome: a </a:t>
            </a:r>
            <a:r>
              <a:rPr lang="fr-FR" sz="1000" b="1" dirty="0" err="1"/>
              <a:t>multicentre</a:t>
            </a:r>
            <a:r>
              <a:rPr lang="fr-FR" sz="1000" b="1" dirty="0"/>
              <a:t>, </a:t>
            </a:r>
            <a:r>
              <a:rPr lang="fr-FR" sz="1000" b="1" dirty="0" err="1"/>
              <a:t>randomised</a:t>
            </a:r>
            <a:r>
              <a:rPr lang="fr-FR" sz="1000" b="1" dirty="0"/>
              <a:t>, double-</a:t>
            </a:r>
            <a:r>
              <a:rPr lang="fr-FR" sz="1000" b="1" dirty="0" err="1"/>
              <a:t>blind</a:t>
            </a:r>
            <a:r>
              <a:rPr lang="fr-FR" sz="1000" b="1" dirty="0"/>
              <a:t>, placebo-</a:t>
            </a:r>
            <a:r>
              <a:rPr lang="fr-FR" sz="1000" b="1" dirty="0" err="1"/>
              <a:t>controlled</a:t>
            </a:r>
            <a:r>
              <a:rPr lang="fr-FR" sz="1000" b="1" dirty="0"/>
              <a:t>, phase 3 trial </a:t>
            </a:r>
            <a:r>
              <a:rPr lang="fr-FR" sz="1000" b="1" dirty="0" err="1"/>
              <a:t>with</a:t>
            </a:r>
            <a:r>
              <a:rPr lang="fr-FR" sz="1000" b="1" dirty="0"/>
              <a:t> an open-label </a:t>
            </a:r>
            <a:r>
              <a:rPr lang="fr-FR" sz="1000" b="1" dirty="0" err="1"/>
              <a:t>period</a:t>
            </a:r>
            <a:r>
              <a:rPr lang="fr-FR" sz="1000" b="1" dirty="0"/>
              <a:t>." </a:t>
            </a:r>
            <a:r>
              <a:rPr lang="fr-FR" sz="1000" b="1" i="1" dirty="0"/>
              <a:t>The Lancet </a:t>
            </a:r>
            <a:r>
              <a:rPr lang="fr-FR" sz="1000" b="1" i="1" dirty="0" err="1"/>
              <a:t>Diabetes</a:t>
            </a:r>
            <a:r>
              <a:rPr lang="fr-FR" sz="1000" b="1" i="1" dirty="0"/>
              <a:t> &amp; </a:t>
            </a:r>
            <a:r>
              <a:rPr lang="fr-FR" sz="1000" b="1" i="1" dirty="0" err="1"/>
              <a:t>Endocrinology</a:t>
            </a:r>
            <a:r>
              <a:rPr lang="fr-FR" sz="1000" b="1" dirty="0"/>
              <a:t> 10.12 (2022): 859-868.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715877-62C0-044F-9BE7-3EF2B0743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19" y="1983940"/>
            <a:ext cx="6580960" cy="43573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23D5B9-4C59-A540-8BC4-17A78AF9A2C7}"/>
              </a:ext>
            </a:extLst>
          </p:cNvPr>
          <p:cNvSpPr txBox="1"/>
          <p:nvPr/>
        </p:nvSpPr>
        <p:spPr>
          <a:xfrm>
            <a:off x="91642" y="3079507"/>
            <a:ext cx="262393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SINDROME DI BARDET-BIEDL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2F2307-DED0-1847-8E8B-7E0D9D1058F6}"/>
              </a:ext>
            </a:extLst>
          </p:cNvPr>
          <p:cNvSpPr txBox="1"/>
          <p:nvPr/>
        </p:nvSpPr>
        <p:spPr>
          <a:xfrm>
            <a:off x="9476426" y="3082685"/>
            <a:ext cx="217223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SINDROME DI ALSTROM</a:t>
            </a:r>
          </a:p>
        </p:txBody>
      </p:sp>
    </p:spTree>
    <p:extLst>
      <p:ext uri="{BB962C8B-B14F-4D97-AF65-F5344CB8AC3E}">
        <p14:creationId xmlns:p14="http://schemas.microsoft.com/office/powerpoint/2010/main" val="2646323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SETMELANOTIDE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23D5B9-4C59-A540-8BC4-17A78AF9A2C7}"/>
              </a:ext>
            </a:extLst>
          </p:cNvPr>
          <p:cNvSpPr txBox="1"/>
          <p:nvPr/>
        </p:nvSpPr>
        <p:spPr>
          <a:xfrm>
            <a:off x="91642" y="3079507"/>
            <a:ext cx="1785284" cy="3053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MUTAZIONE MC4R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2F2307-DED0-1847-8E8B-7E0D9D1058F6}"/>
              </a:ext>
            </a:extLst>
          </p:cNvPr>
          <p:cNvSpPr txBox="1"/>
          <p:nvPr/>
        </p:nvSpPr>
        <p:spPr>
          <a:xfrm>
            <a:off x="91642" y="3628766"/>
            <a:ext cx="1640905" cy="3175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MUTAZIONE LEPR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0E887B-FFA8-3148-A1EB-B6EFCE80B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481329"/>
            <a:ext cx="8117306" cy="48828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A9A941E-DDED-C94D-8A0C-ADA5CB80914A}"/>
              </a:ext>
            </a:extLst>
          </p:cNvPr>
          <p:cNvSpPr txBox="1"/>
          <p:nvPr/>
        </p:nvSpPr>
        <p:spPr>
          <a:xfrm>
            <a:off x="99664" y="6429564"/>
            <a:ext cx="1192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/>
              <a:t>Clément, Karine, et al. "</a:t>
            </a:r>
            <a:r>
              <a:rPr lang="fr-FR" sz="1000" b="1" dirty="0" err="1"/>
              <a:t>Efficacy</a:t>
            </a:r>
            <a:r>
              <a:rPr lang="fr-FR" sz="1000" b="1" dirty="0"/>
              <a:t> and </a:t>
            </a:r>
            <a:r>
              <a:rPr lang="fr-FR" sz="1000" b="1" dirty="0" err="1"/>
              <a:t>safety</a:t>
            </a:r>
            <a:r>
              <a:rPr lang="fr-FR" sz="1000" b="1" dirty="0"/>
              <a:t> of </a:t>
            </a:r>
            <a:r>
              <a:rPr lang="fr-FR" sz="1000" b="1" dirty="0" err="1"/>
              <a:t>setmelanotide</a:t>
            </a:r>
            <a:r>
              <a:rPr lang="fr-FR" sz="1000" b="1" dirty="0"/>
              <a:t>, an MC4R </a:t>
            </a:r>
            <a:r>
              <a:rPr lang="fr-FR" sz="1000" b="1" dirty="0" err="1"/>
              <a:t>agonist</a:t>
            </a:r>
            <a:r>
              <a:rPr lang="fr-FR" sz="1000" b="1" dirty="0"/>
              <a:t>, in </a:t>
            </a:r>
            <a:r>
              <a:rPr lang="fr-FR" sz="1000" b="1" dirty="0" err="1"/>
              <a:t>individuals</a:t>
            </a:r>
            <a:r>
              <a:rPr lang="fr-FR" sz="1000" b="1" dirty="0"/>
              <a:t>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severe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 due to LEPR or POMC </a:t>
            </a:r>
            <a:r>
              <a:rPr lang="fr-FR" sz="1000" b="1" dirty="0" err="1"/>
              <a:t>deficiency</a:t>
            </a:r>
            <a:r>
              <a:rPr lang="fr-FR" sz="1000" b="1" dirty="0"/>
              <a:t>: single-arm, open-label, </a:t>
            </a:r>
            <a:r>
              <a:rPr lang="fr-FR" sz="1000" b="1" dirty="0" err="1"/>
              <a:t>multicentre</a:t>
            </a:r>
            <a:r>
              <a:rPr lang="fr-FR" sz="1000" b="1" dirty="0"/>
              <a:t>, phase 3 trials." </a:t>
            </a:r>
            <a:r>
              <a:rPr lang="fr-FR" sz="1000" b="1" i="1" dirty="0"/>
              <a:t>The </a:t>
            </a:r>
            <a:r>
              <a:rPr lang="fr-FR" sz="1000" b="1" i="1" dirty="0" err="1"/>
              <a:t>lancet</a:t>
            </a:r>
            <a:r>
              <a:rPr lang="fr-FR" sz="1000" b="1" i="1" dirty="0"/>
              <a:t> </a:t>
            </a:r>
            <a:r>
              <a:rPr lang="fr-FR" sz="1000" b="1" i="1" dirty="0" err="1"/>
              <a:t>Diabetes</a:t>
            </a:r>
            <a:r>
              <a:rPr lang="fr-FR" sz="1000" b="1" i="1" dirty="0"/>
              <a:t> &amp; </a:t>
            </a:r>
            <a:r>
              <a:rPr lang="fr-FR" sz="1000" b="1" i="1" dirty="0" err="1"/>
              <a:t>endocrinology</a:t>
            </a:r>
            <a:r>
              <a:rPr lang="fr-FR" sz="1000" b="1" dirty="0"/>
              <a:t> 8.12 (2020): 960-970.</a:t>
            </a:r>
          </a:p>
        </p:txBody>
      </p:sp>
    </p:spTree>
    <p:extLst>
      <p:ext uri="{BB962C8B-B14F-4D97-AF65-F5344CB8AC3E}">
        <p14:creationId xmlns:p14="http://schemas.microsoft.com/office/powerpoint/2010/main" val="1072600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SETMELANOTIDE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03A5A-1FB1-0C4F-96EF-3C133083C30C}"/>
              </a:ext>
            </a:extLst>
          </p:cNvPr>
          <p:cNvSpPr txBox="1"/>
          <p:nvPr/>
        </p:nvSpPr>
        <p:spPr>
          <a:xfrm>
            <a:off x="91642" y="6437584"/>
            <a:ext cx="1192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/>
              <a:t>Clément, Karine, et al. "</a:t>
            </a:r>
            <a:r>
              <a:rPr lang="fr-FR" sz="1000" b="1" dirty="0" err="1"/>
              <a:t>Efficacy</a:t>
            </a:r>
            <a:r>
              <a:rPr lang="fr-FR" sz="1000" b="1" dirty="0"/>
              <a:t> and </a:t>
            </a:r>
            <a:r>
              <a:rPr lang="fr-FR" sz="1000" b="1" dirty="0" err="1"/>
              <a:t>safety</a:t>
            </a:r>
            <a:r>
              <a:rPr lang="fr-FR" sz="1000" b="1" dirty="0"/>
              <a:t> of </a:t>
            </a:r>
            <a:r>
              <a:rPr lang="fr-FR" sz="1000" b="1" dirty="0" err="1"/>
              <a:t>setmelanotide</a:t>
            </a:r>
            <a:r>
              <a:rPr lang="fr-FR" sz="1000" b="1" dirty="0"/>
              <a:t>, an MC4R </a:t>
            </a:r>
            <a:r>
              <a:rPr lang="fr-FR" sz="1000" b="1" dirty="0" err="1"/>
              <a:t>agonist</a:t>
            </a:r>
            <a:r>
              <a:rPr lang="fr-FR" sz="1000" b="1" dirty="0"/>
              <a:t>, in </a:t>
            </a:r>
            <a:r>
              <a:rPr lang="fr-FR" sz="1000" b="1" dirty="0" err="1"/>
              <a:t>individuals</a:t>
            </a:r>
            <a:r>
              <a:rPr lang="fr-FR" sz="1000" b="1" dirty="0"/>
              <a:t>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dirty="0" err="1"/>
              <a:t>severe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 due to LEPR or POMC </a:t>
            </a:r>
            <a:r>
              <a:rPr lang="fr-FR" sz="1000" b="1" dirty="0" err="1"/>
              <a:t>deficiency</a:t>
            </a:r>
            <a:r>
              <a:rPr lang="fr-FR" sz="1000" b="1" dirty="0"/>
              <a:t>: single-arm, open-label, </a:t>
            </a:r>
            <a:r>
              <a:rPr lang="fr-FR" sz="1000" b="1" dirty="0" err="1"/>
              <a:t>multicentre</a:t>
            </a:r>
            <a:r>
              <a:rPr lang="fr-FR" sz="1000" b="1" dirty="0"/>
              <a:t>, phase 3 trials." </a:t>
            </a:r>
            <a:r>
              <a:rPr lang="fr-FR" sz="1000" b="1" i="1" dirty="0"/>
              <a:t>The </a:t>
            </a:r>
            <a:r>
              <a:rPr lang="fr-FR" sz="1000" b="1" i="1" dirty="0" err="1"/>
              <a:t>lancet</a:t>
            </a:r>
            <a:r>
              <a:rPr lang="fr-FR" sz="1000" b="1" i="1" dirty="0"/>
              <a:t> </a:t>
            </a:r>
            <a:r>
              <a:rPr lang="fr-FR" sz="1000" b="1" i="1" dirty="0" err="1"/>
              <a:t>Diabetes</a:t>
            </a:r>
            <a:r>
              <a:rPr lang="fr-FR" sz="1000" b="1" i="1" dirty="0"/>
              <a:t> &amp; </a:t>
            </a:r>
            <a:r>
              <a:rPr lang="fr-FR" sz="1000" b="1" i="1" dirty="0" err="1"/>
              <a:t>endocrinology</a:t>
            </a:r>
            <a:r>
              <a:rPr lang="fr-FR" sz="1000" b="1" dirty="0"/>
              <a:t> 8.12 (2020): 960-970.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23D5B9-4C59-A540-8BC4-17A78AF9A2C7}"/>
              </a:ext>
            </a:extLst>
          </p:cNvPr>
          <p:cNvSpPr txBox="1"/>
          <p:nvPr/>
        </p:nvSpPr>
        <p:spPr>
          <a:xfrm>
            <a:off x="91642" y="3079507"/>
            <a:ext cx="1785284" cy="3053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MUTAZIONE MC4R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2F2307-DED0-1847-8E8B-7E0D9D1058F6}"/>
              </a:ext>
            </a:extLst>
          </p:cNvPr>
          <p:cNvSpPr txBox="1"/>
          <p:nvPr/>
        </p:nvSpPr>
        <p:spPr>
          <a:xfrm>
            <a:off x="91642" y="3628766"/>
            <a:ext cx="1640905" cy="3175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MUTAZIONE LEPR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07D770-C55C-9E43-9765-B32189A8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030" y="2029823"/>
            <a:ext cx="7379369" cy="42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9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CRITICITÀ DELL’ETÀ GIOVANILE RISPETTO ALL’ETÀ ADULTA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2222287"/>
            <a:ext cx="11919283" cy="4516443"/>
          </a:xfrm>
        </p:spPr>
        <p:txBody>
          <a:bodyPr>
            <a:normAutofit/>
          </a:bodyPr>
          <a:lstStyle/>
          <a:p>
            <a:pPr algn="just"/>
            <a:r>
              <a:rPr lang="fr-FR" sz="2000" b="1" dirty="0"/>
              <a:t>EFFETTI COLLATERALI: </a:t>
            </a:r>
            <a:r>
              <a:rPr lang="fr-FR" dirty="0" err="1"/>
              <a:t>oltre</a:t>
            </a:r>
            <a:r>
              <a:rPr lang="fr-FR" dirty="0"/>
              <a:t> </a:t>
            </a:r>
            <a:r>
              <a:rPr lang="fr-FR" dirty="0" err="1"/>
              <a:t>agli</a:t>
            </a:r>
            <a:r>
              <a:rPr lang="fr-FR" dirty="0"/>
              <a:t> </a:t>
            </a:r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 </a:t>
            </a:r>
            <a:r>
              <a:rPr lang="fr-FR" dirty="0" err="1"/>
              <a:t>classici</a:t>
            </a:r>
            <a:r>
              <a:rPr lang="fr-FR" dirty="0"/>
              <a:t>, in </a:t>
            </a:r>
            <a:r>
              <a:rPr lang="fr-FR" dirty="0" err="1"/>
              <a:t>età</a:t>
            </a:r>
            <a:r>
              <a:rPr lang="fr-FR" dirty="0"/>
              <a:t> </a:t>
            </a:r>
            <a:r>
              <a:rPr lang="fr-FR" dirty="0" err="1"/>
              <a:t>adolescenziale</a:t>
            </a:r>
            <a:r>
              <a:rPr lang="fr-FR" dirty="0"/>
              <a:t> (</a:t>
            </a:r>
            <a:r>
              <a:rPr lang="fr-FR" dirty="0" err="1"/>
              <a:t>ed</a:t>
            </a:r>
            <a:r>
              <a:rPr lang="fr-FR" dirty="0"/>
              <a:t> </a:t>
            </a:r>
            <a:r>
              <a:rPr lang="fr-FR" dirty="0" err="1"/>
              <a:t>ancora</a:t>
            </a:r>
            <a:r>
              <a:rPr lang="fr-FR" dirty="0"/>
              <a:t> di più in </a:t>
            </a:r>
            <a:r>
              <a:rPr lang="fr-FR" dirty="0" err="1"/>
              <a:t>età</a:t>
            </a:r>
            <a:r>
              <a:rPr lang="fr-FR" dirty="0"/>
              <a:t> infantile) </a:t>
            </a:r>
            <a:r>
              <a:rPr lang="fr-FR" dirty="0" err="1"/>
              <a:t>bisogna</a:t>
            </a:r>
            <a:r>
              <a:rPr lang="fr-FR" dirty="0"/>
              <a:t> </a:t>
            </a:r>
            <a:r>
              <a:rPr lang="fr-FR" dirty="0" err="1"/>
              <a:t>stare</a:t>
            </a:r>
            <a:r>
              <a:rPr lang="fr-FR" dirty="0"/>
              <a:t> </a:t>
            </a:r>
            <a:r>
              <a:rPr lang="fr-FR" dirty="0" err="1"/>
              <a:t>particolarmente</a:t>
            </a:r>
            <a:r>
              <a:rPr lang="fr-FR" dirty="0"/>
              <a:t> </a:t>
            </a:r>
            <a:r>
              <a:rPr lang="fr-FR" dirty="0" err="1"/>
              <a:t>attenti</a:t>
            </a:r>
            <a:r>
              <a:rPr lang="fr-FR" dirty="0"/>
              <a:t> ad </a:t>
            </a:r>
            <a:r>
              <a:rPr lang="fr-FR" dirty="0" err="1"/>
              <a:t>eventuali</a:t>
            </a:r>
            <a:r>
              <a:rPr lang="fr-FR" dirty="0"/>
              <a:t> </a:t>
            </a:r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negativi</a:t>
            </a:r>
            <a:r>
              <a:rPr lang="fr-FR" dirty="0"/>
              <a:t> </a:t>
            </a:r>
            <a:r>
              <a:rPr lang="fr-FR" dirty="0" err="1"/>
              <a:t>sulla</a:t>
            </a:r>
            <a:r>
              <a:rPr lang="fr-FR" dirty="0"/>
              <a:t> </a:t>
            </a:r>
            <a:r>
              <a:rPr lang="fr-FR" dirty="0" err="1"/>
              <a:t>crescita</a:t>
            </a:r>
            <a:r>
              <a:rPr lang="fr-FR" dirty="0"/>
              <a:t>, </a:t>
            </a:r>
            <a:r>
              <a:rPr lang="fr-FR" dirty="0" err="1"/>
              <a:t>sullo</a:t>
            </a:r>
            <a:r>
              <a:rPr lang="fr-FR" dirty="0"/>
              <a:t> sviluppo </a:t>
            </a:r>
            <a:r>
              <a:rPr lang="fr-FR" dirty="0" err="1"/>
              <a:t>puberale</a:t>
            </a:r>
            <a:r>
              <a:rPr lang="fr-FR" dirty="0"/>
              <a:t> e </a:t>
            </a:r>
            <a:r>
              <a:rPr lang="fr-FR" dirty="0" err="1"/>
              <a:t>sullo</a:t>
            </a:r>
            <a:r>
              <a:rPr lang="fr-FR" dirty="0"/>
              <a:t> </a:t>
            </a:r>
            <a:r>
              <a:rPr lang="fr-FR" dirty="0" err="1"/>
              <a:t>stato</a:t>
            </a:r>
            <a:r>
              <a:rPr lang="fr-FR" dirty="0"/>
              <a:t> </a:t>
            </a:r>
            <a:r>
              <a:rPr lang="fr-FR" dirty="0" err="1"/>
              <a:t>psicologico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paziente</a:t>
            </a:r>
            <a:endParaRPr lang="fr-FR" dirty="0"/>
          </a:p>
          <a:p>
            <a:pPr lvl="1" algn="just"/>
            <a:r>
              <a:rPr lang="fr-FR" dirty="0" err="1"/>
              <a:t>Valutare</a:t>
            </a:r>
            <a:r>
              <a:rPr lang="fr-FR" dirty="0"/>
              <a:t> </a:t>
            </a:r>
            <a:r>
              <a:rPr lang="fr-FR" dirty="0" err="1"/>
              <a:t>sempre</a:t>
            </a:r>
            <a:r>
              <a:rPr lang="fr-FR" dirty="0"/>
              <a:t> </a:t>
            </a:r>
            <a:r>
              <a:rPr lang="fr-FR" dirty="0" err="1"/>
              <a:t>densità</a:t>
            </a:r>
            <a:r>
              <a:rPr lang="fr-FR" dirty="0"/>
              <a:t> </a:t>
            </a:r>
            <a:r>
              <a:rPr lang="fr-FR" dirty="0" err="1"/>
              <a:t>ossea</a:t>
            </a:r>
            <a:r>
              <a:rPr lang="fr-FR" dirty="0"/>
              <a:t>, </a:t>
            </a:r>
            <a:r>
              <a:rPr lang="fr-FR" dirty="0" err="1"/>
              <a:t>altezza</a:t>
            </a:r>
            <a:r>
              <a:rPr lang="fr-FR" dirty="0"/>
              <a:t>, </a:t>
            </a:r>
            <a:r>
              <a:rPr lang="fr-FR" dirty="0" err="1"/>
              <a:t>stadio</a:t>
            </a:r>
            <a:r>
              <a:rPr lang="fr-FR" dirty="0"/>
              <a:t> </a:t>
            </a:r>
            <a:r>
              <a:rPr lang="fr-FR" dirty="0" err="1"/>
              <a:t>puberale</a:t>
            </a:r>
            <a:r>
              <a:rPr lang="fr-FR" dirty="0"/>
              <a:t> e </a:t>
            </a:r>
            <a:r>
              <a:rPr lang="fr-FR" dirty="0" err="1"/>
              <a:t>funzione</a:t>
            </a:r>
            <a:r>
              <a:rPr lang="fr-FR" dirty="0"/>
              <a:t> </a:t>
            </a:r>
            <a:r>
              <a:rPr lang="fr-FR" dirty="0" err="1"/>
              <a:t>sessuale</a:t>
            </a:r>
            <a:endParaRPr lang="fr-FR" dirty="0"/>
          </a:p>
          <a:p>
            <a:pPr lvl="1" algn="just"/>
            <a:r>
              <a:rPr lang="fr-FR" dirty="0" err="1"/>
              <a:t>Valutare</a:t>
            </a:r>
            <a:r>
              <a:rPr lang="fr-FR" dirty="0"/>
              <a:t> </a:t>
            </a:r>
            <a:r>
              <a:rPr lang="fr-FR" dirty="0" err="1"/>
              <a:t>stato</a:t>
            </a:r>
            <a:r>
              <a:rPr lang="fr-FR" dirty="0"/>
              <a:t> </a:t>
            </a:r>
            <a:r>
              <a:rPr lang="fr-FR" dirty="0" err="1"/>
              <a:t>psicologico</a:t>
            </a:r>
            <a:r>
              <a:rPr lang="fr-FR" dirty="0"/>
              <a:t> e </a:t>
            </a:r>
            <a:r>
              <a:rPr lang="fr-FR" dirty="0" err="1"/>
              <a:t>comparsa</a:t>
            </a:r>
            <a:r>
              <a:rPr lang="fr-FR" dirty="0"/>
              <a:t> di </a:t>
            </a:r>
            <a:r>
              <a:rPr lang="fr-FR" dirty="0" err="1"/>
              <a:t>disturbi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comportamento</a:t>
            </a:r>
            <a:r>
              <a:rPr lang="fr-FR" dirty="0"/>
              <a:t> </a:t>
            </a:r>
            <a:r>
              <a:rPr lang="fr-FR" dirty="0" err="1"/>
              <a:t>alimentare</a:t>
            </a:r>
            <a:endParaRPr lang="fr-FR" dirty="0"/>
          </a:p>
          <a:p>
            <a:pPr algn="just"/>
            <a:r>
              <a:rPr lang="fr-FR" sz="2000" b="1" dirty="0"/>
              <a:t>MAGGIORE NECESSITÀ DI SUPPORTO PSICOLOGICO E FAMILIARE</a:t>
            </a:r>
          </a:p>
          <a:p>
            <a:pPr lvl="1" algn="just"/>
            <a:r>
              <a:rPr lang="fr-FR" dirty="0" err="1"/>
              <a:t>Necessità</a:t>
            </a:r>
            <a:r>
              <a:rPr lang="fr-FR" dirty="0"/>
              <a:t> </a:t>
            </a:r>
            <a:r>
              <a:rPr lang="fr-FR" dirty="0" err="1"/>
              <a:t>spesso</a:t>
            </a:r>
            <a:r>
              <a:rPr lang="fr-FR" dirty="0"/>
              <a:t> di un </a:t>
            </a:r>
            <a:r>
              <a:rPr lang="fr-FR" dirty="0" err="1"/>
              <a:t>follow</a:t>
            </a:r>
            <a:r>
              <a:rPr lang="fr-FR" dirty="0"/>
              <a:t>-up </a:t>
            </a:r>
            <a:r>
              <a:rPr lang="fr-FR" dirty="0" err="1"/>
              <a:t>intensivo</a:t>
            </a:r>
            <a:r>
              <a:rPr lang="fr-FR" dirty="0"/>
              <a:t> con </a:t>
            </a:r>
            <a:r>
              <a:rPr lang="fr-FR" dirty="0" err="1"/>
              <a:t>incontri</a:t>
            </a:r>
            <a:r>
              <a:rPr lang="fr-FR" dirty="0"/>
              <a:t> a </a:t>
            </a:r>
            <a:r>
              <a:rPr lang="fr-FR" dirty="0" err="1"/>
              <a:t>breve</a:t>
            </a:r>
            <a:r>
              <a:rPr lang="fr-FR" dirty="0"/>
              <a:t> termine per </a:t>
            </a:r>
            <a:r>
              <a:rPr lang="fr-FR" dirty="0" err="1"/>
              <a:t>monitorare</a:t>
            </a:r>
            <a:r>
              <a:rPr lang="fr-FR" dirty="0"/>
              <a:t> </a:t>
            </a:r>
            <a:r>
              <a:rPr lang="fr-FR" dirty="0" err="1"/>
              <a:t>eventuali</a:t>
            </a:r>
            <a:r>
              <a:rPr lang="fr-FR" dirty="0"/>
              <a:t> </a:t>
            </a:r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, </a:t>
            </a:r>
            <a:r>
              <a:rPr lang="fr-FR" dirty="0" err="1"/>
              <a:t>cali</a:t>
            </a:r>
            <a:r>
              <a:rPr lang="fr-FR" dirty="0"/>
              <a:t> </a:t>
            </a:r>
            <a:r>
              <a:rPr lang="fr-FR" dirty="0" err="1"/>
              <a:t>ponderali</a:t>
            </a:r>
            <a:r>
              <a:rPr lang="fr-FR" dirty="0"/>
              <a:t> </a:t>
            </a:r>
            <a:r>
              <a:rPr lang="fr-FR" dirty="0" err="1"/>
              <a:t>troppo</a:t>
            </a:r>
            <a:r>
              <a:rPr lang="fr-FR" dirty="0"/>
              <a:t> </a:t>
            </a:r>
            <a:r>
              <a:rPr lang="fr-FR" dirty="0" err="1"/>
              <a:t>rapidi</a:t>
            </a:r>
            <a:r>
              <a:rPr lang="fr-FR" dirty="0"/>
              <a:t> con </a:t>
            </a:r>
            <a:r>
              <a:rPr lang="fr-FR" dirty="0" err="1"/>
              <a:t>perdita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massa </a:t>
            </a:r>
            <a:r>
              <a:rPr lang="fr-FR" dirty="0" err="1"/>
              <a:t>magra</a:t>
            </a:r>
            <a:r>
              <a:rPr lang="fr-FR" dirty="0"/>
              <a:t> </a:t>
            </a:r>
            <a:r>
              <a:rPr lang="fr-FR" dirty="0" err="1"/>
              <a:t>ed</a:t>
            </a:r>
            <a:r>
              <a:rPr lang="fr-FR" dirty="0"/>
              <a:t> </a:t>
            </a:r>
            <a:r>
              <a:rPr lang="fr-FR" dirty="0" err="1"/>
              <a:t>alterazioni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densità</a:t>
            </a:r>
            <a:r>
              <a:rPr lang="fr-FR" dirty="0"/>
              <a:t> </a:t>
            </a:r>
            <a:r>
              <a:rPr lang="fr-FR" dirty="0" err="1"/>
              <a:t>ossea</a:t>
            </a:r>
            <a:r>
              <a:rPr lang="fr-FR" dirty="0"/>
              <a:t> e per </a:t>
            </a:r>
            <a:r>
              <a:rPr lang="fr-FR" dirty="0" err="1"/>
              <a:t>mantenere</a:t>
            </a:r>
            <a:r>
              <a:rPr lang="fr-FR" dirty="0"/>
              <a:t> </a:t>
            </a:r>
            <a:r>
              <a:rPr lang="fr-FR" dirty="0" err="1"/>
              <a:t>elevata</a:t>
            </a:r>
            <a:r>
              <a:rPr lang="fr-FR" dirty="0"/>
              <a:t> la </a:t>
            </a:r>
            <a:r>
              <a:rPr lang="fr-FR" dirty="0" err="1"/>
              <a:t>motivazione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paziente</a:t>
            </a:r>
            <a:endParaRPr lang="fr-FR" dirty="0"/>
          </a:p>
          <a:p>
            <a:pPr algn="just"/>
            <a:r>
              <a:rPr lang="fr-FR" sz="2000" b="1" dirty="0">
                <a:sym typeface="Wingdings" pitchFamily="2" charset="2"/>
              </a:rPr>
              <a:t>NECESSITÀ IMPRESCINDIBILE DI UN INTERVENTO MULTIDISCIPLINARE CON COINVOLGIMENTO PRIMARIO DEL PEDIATRA</a:t>
            </a:r>
          </a:p>
          <a:p>
            <a:pPr lvl="1" algn="just"/>
            <a:r>
              <a:rPr lang="fr-FR" dirty="0" err="1">
                <a:sym typeface="Wingdings" pitchFamily="2" charset="2"/>
              </a:rPr>
              <a:t>Spesso</a:t>
            </a:r>
            <a:r>
              <a:rPr lang="fr-FR" dirty="0">
                <a:sym typeface="Wingdings" pitchFamily="2" charset="2"/>
              </a:rPr>
              <a:t> la </a:t>
            </a:r>
            <a:r>
              <a:rPr lang="fr-FR" dirty="0" err="1">
                <a:sym typeface="Wingdings" pitchFamily="2" charset="2"/>
              </a:rPr>
              <a:t>terapia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è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ciclica</a:t>
            </a:r>
            <a:r>
              <a:rPr lang="fr-FR" dirty="0">
                <a:sym typeface="Wingdings" pitchFamily="2" charset="2"/>
              </a:rPr>
              <a:t> o </a:t>
            </a:r>
            <a:r>
              <a:rPr lang="fr-FR" dirty="0" err="1">
                <a:sym typeface="Wingdings" pitchFamily="2" charset="2"/>
              </a:rPr>
              <a:t>necessita</a:t>
            </a:r>
            <a:r>
              <a:rPr lang="fr-FR" dirty="0">
                <a:sym typeface="Wingdings" pitchFamily="2" charset="2"/>
              </a:rPr>
              <a:t> di </a:t>
            </a:r>
            <a:r>
              <a:rPr lang="fr-FR" dirty="0" err="1">
                <a:sym typeface="Wingdings" pitchFamily="2" charset="2"/>
              </a:rPr>
              <a:t>relativamente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frequenti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modifiche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della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posologia</a:t>
            </a:r>
            <a:endParaRPr lang="fr-FR" dirty="0">
              <a:sym typeface="Wingdings" pitchFamily="2" charset="2"/>
            </a:endParaRPr>
          </a:p>
          <a:p>
            <a:pPr lvl="1" algn="just"/>
            <a:r>
              <a:rPr lang="fr-FR" dirty="0">
                <a:sym typeface="Wingdings" pitchFamily="2" charset="2"/>
              </a:rPr>
              <a:t>Si </a:t>
            </a:r>
            <a:r>
              <a:rPr lang="fr-FR" dirty="0" err="1">
                <a:sym typeface="Wingdings" pitchFamily="2" charset="2"/>
              </a:rPr>
              <a:t>può</a:t>
            </a:r>
            <a:r>
              <a:rPr lang="fr-FR" dirty="0">
                <a:sym typeface="Wingdings" pitchFamily="2" charset="2"/>
              </a:rPr>
              <a:t>/</a:t>
            </a:r>
            <a:r>
              <a:rPr lang="fr-FR" dirty="0" err="1">
                <a:sym typeface="Wingdings" pitchFamily="2" charset="2"/>
              </a:rPr>
              <a:t>deve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valutare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embricazione</a:t>
            </a:r>
            <a:r>
              <a:rPr lang="fr-FR" dirty="0">
                <a:sym typeface="Wingdings" pitchFamily="2" charset="2"/>
              </a:rPr>
              <a:t> con </a:t>
            </a:r>
            <a:r>
              <a:rPr lang="fr-FR" dirty="0" err="1">
                <a:sym typeface="Wingdings" pitchFamily="2" charset="2"/>
              </a:rPr>
              <a:t>chirurgia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bariatrica</a:t>
            </a:r>
            <a:r>
              <a:rPr lang="fr-FR" dirty="0">
                <a:sym typeface="Wingdings" pitchFamily="2" charset="2"/>
              </a:rPr>
              <a:t>/</a:t>
            </a:r>
            <a:r>
              <a:rPr lang="fr-FR" dirty="0" err="1">
                <a:sym typeface="Wingdings" pitchFamily="2" charset="2"/>
              </a:rPr>
              <a:t>metabolica</a:t>
            </a:r>
            <a:r>
              <a:rPr lang="fr-FR" dirty="0">
                <a:sym typeface="Wingdings" pitchFamily="2" charset="2"/>
              </a:rPr>
              <a:t> in </a:t>
            </a:r>
            <a:r>
              <a:rPr lang="fr-FR" dirty="0" err="1">
                <a:sym typeface="Wingdings" pitchFamily="2" charset="2"/>
              </a:rPr>
              <a:t>caso</a:t>
            </a:r>
            <a:r>
              <a:rPr lang="fr-FR" dirty="0">
                <a:sym typeface="Wingdings" pitchFamily="2" charset="2"/>
              </a:rPr>
              <a:t> di </a:t>
            </a:r>
            <a:r>
              <a:rPr lang="fr-FR" dirty="0" err="1">
                <a:sym typeface="Wingdings" pitchFamily="2" charset="2"/>
              </a:rPr>
              <a:t>fallimento</a:t>
            </a:r>
            <a:endParaRPr lang="fr-FR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96780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CRITICITÀ DELL’ETÀ GIOVANILE RISPETTO ALL’ETÀ ADULTA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1" y="2222287"/>
            <a:ext cx="11823031" cy="4516443"/>
          </a:xfrm>
        </p:spPr>
        <p:txBody>
          <a:bodyPr>
            <a:normAutofit/>
          </a:bodyPr>
          <a:lstStyle/>
          <a:p>
            <a:pPr algn="just"/>
            <a:r>
              <a:rPr lang="fr-FR" sz="2800" b="1" dirty="0">
                <a:sym typeface="Wingdings" pitchFamily="2" charset="2"/>
              </a:rPr>
              <a:t>LA TERAPIA HA OBIETTIVI PARZIALMENTE DIFFERENTI</a:t>
            </a:r>
          </a:p>
          <a:p>
            <a:pPr lvl="1" algn="just"/>
            <a:r>
              <a:rPr lang="fr-FR" sz="2000" dirty="0" err="1">
                <a:sym typeface="Wingdings" pitchFamily="2" charset="2"/>
              </a:rPr>
              <a:t>Arrestare</a:t>
            </a:r>
            <a:r>
              <a:rPr lang="fr-FR" sz="2000" dirty="0">
                <a:sym typeface="Wingdings" pitchFamily="2" charset="2"/>
              </a:rPr>
              <a:t> l’</a:t>
            </a:r>
            <a:r>
              <a:rPr lang="fr-FR" sz="2000" dirty="0" err="1">
                <a:sym typeface="Wingdings" pitchFamily="2" charset="2"/>
              </a:rPr>
              <a:t>incremento</a:t>
            </a:r>
            <a:r>
              <a:rPr lang="fr-FR" sz="2000" dirty="0">
                <a:sym typeface="Wingdings" pitchFamily="2" charset="2"/>
              </a:rPr>
              <a:t> di peso più </a:t>
            </a:r>
            <a:r>
              <a:rPr lang="fr-FR" sz="2000" dirty="0" err="1">
                <a:sym typeface="Wingdings" pitchFamily="2" charset="2"/>
              </a:rPr>
              <a:t>che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favorire</a:t>
            </a:r>
            <a:r>
              <a:rPr lang="fr-FR" sz="2000" dirty="0">
                <a:sym typeface="Wingdings" pitchFamily="2" charset="2"/>
              </a:rPr>
              <a:t> un calo </a:t>
            </a:r>
            <a:r>
              <a:rPr lang="fr-FR" sz="2000" dirty="0" err="1">
                <a:sym typeface="Wingdings" pitchFamily="2" charset="2"/>
              </a:rPr>
              <a:t>ponderale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drastico</a:t>
            </a:r>
            <a:r>
              <a:rPr lang="fr-FR" sz="2000" dirty="0">
                <a:sym typeface="Wingdings" pitchFamily="2" charset="2"/>
              </a:rPr>
              <a:t>, </a:t>
            </a:r>
            <a:r>
              <a:rPr lang="fr-FR" sz="2000" dirty="0" err="1">
                <a:sym typeface="Wingdings" pitchFamily="2" charset="2"/>
              </a:rPr>
              <a:t>considerando</a:t>
            </a:r>
            <a:r>
              <a:rPr lang="fr-FR" sz="2000" dirty="0">
                <a:sym typeface="Wingdings" pitchFamily="2" charset="2"/>
              </a:rPr>
              <a:t> la </a:t>
            </a:r>
            <a:r>
              <a:rPr lang="fr-FR" sz="2000" dirty="0" err="1">
                <a:sym typeface="Wingdings" pitchFamily="2" charset="2"/>
              </a:rPr>
              <a:t>contemporanea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necessità</a:t>
            </a:r>
            <a:r>
              <a:rPr lang="fr-FR" sz="2000" dirty="0">
                <a:sym typeface="Wingdings" pitchFamily="2" charset="2"/>
              </a:rPr>
              <a:t> di </a:t>
            </a:r>
            <a:r>
              <a:rPr lang="fr-FR" sz="2000" dirty="0" err="1">
                <a:sym typeface="Wingdings" pitchFamily="2" charset="2"/>
              </a:rPr>
              <a:t>favorire</a:t>
            </a:r>
            <a:r>
              <a:rPr lang="fr-FR" sz="2000" dirty="0">
                <a:sym typeface="Wingdings" pitchFamily="2" charset="2"/>
              </a:rPr>
              <a:t> un </a:t>
            </a:r>
            <a:r>
              <a:rPr lang="fr-FR" sz="2000" dirty="0" err="1">
                <a:sym typeface="Wingdings" pitchFamily="2" charset="2"/>
              </a:rPr>
              <a:t>accrescimento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ed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uno</a:t>
            </a:r>
            <a:r>
              <a:rPr lang="fr-FR" sz="2000" dirty="0">
                <a:sym typeface="Wingdings" pitchFamily="2" charset="2"/>
              </a:rPr>
              <a:t> sviluppo </a:t>
            </a:r>
            <a:r>
              <a:rPr lang="fr-FR" sz="2000" dirty="0" err="1">
                <a:sym typeface="Wingdings" pitchFamily="2" charset="2"/>
              </a:rPr>
              <a:t>puberale</a:t>
            </a:r>
            <a:r>
              <a:rPr lang="fr-FR" sz="2000" dirty="0">
                <a:sym typeface="Wingdings" pitchFamily="2" charset="2"/>
              </a:rPr>
              <a:t>/</a:t>
            </a:r>
            <a:r>
              <a:rPr lang="fr-FR" sz="2000" dirty="0" err="1">
                <a:sym typeface="Wingdings" pitchFamily="2" charset="2"/>
              </a:rPr>
              <a:t>sessuale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regolari</a:t>
            </a:r>
            <a:endParaRPr lang="fr-FR" sz="2000" dirty="0">
              <a:sym typeface="Wingdings" pitchFamily="2" charset="2"/>
            </a:endParaRPr>
          </a:p>
          <a:p>
            <a:pPr lvl="1" algn="just"/>
            <a:r>
              <a:rPr lang="fr-FR" sz="2000" dirty="0" err="1">
                <a:sym typeface="Wingdings" pitchFamily="2" charset="2"/>
              </a:rPr>
              <a:t>Aiutare</a:t>
            </a:r>
            <a:r>
              <a:rPr lang="fr-FR" sz="2000" dirty="0">
                <a:sym typeface="Wingdings" pitchFamily="2" charset="2"/>
              </a:rPr>
              <a:t> ad </a:t>
            </a:r>
            <a:r>
              <a:rPr lang="fr-FR" sz="2000" dirty="0" err="1">
                <a:sym typeface="Wingdings" pitchFamily="2" charset="2"/>
              </a:rPr>
              <a:t>instaurare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abitudini</a:t>
            </a:r>
            <a:r>
              <a:rPr lang="fr-FR" sz="2000" dirty="0">
                <a:sym typeface="Wingdings" pitchFamily="2" charset="2"/>
              </a:rPr>
              <a:t> di </a:t>
            </a:r>
            <a:r>
              <a:rPr lang="fr-FR" sz="2000" dirty="0" err="1">
                <a:sym typeface="Wingdings" pitchFamily="2" charset="2"/>
              </a:rPr>
              <a:t>vita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sane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sia</a:t>
            </a:r>
            <a:r>
              <a:rPr lang="fr-FR" sz="2000" dirty="0">
                <a:sym typeface="Wingdings" pitchFamily="2" charset="2"/>
              </a:rPr>
              <a:t> per quanto concerne l’</a:t>
            </a:r>
            <a:r>
              <a:rPr lang="fr-FR" sz="2000" dirty="0" err="1">
                <a:sym typeface="Wingdings" pitchFamily="2" charset="2"/>
              </a:rPr>
              <a:t>attività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fisica</a:t>
            </a:r>
            <a:r>
              <a:rPr lang="fr-FR" sz="2000" dirty="0">
                <a:sym typeface="Wingdings" pitchFamily="2" charset="2"/>
              </a:rPr>
              <a:t> (</a:t>
            </a:r>
            <a:r>
              <a:rPr lang="fr-FR" sz="2000" dirty="0" err="1">
                <a:sym typeface="Wingdings" pitchFamily="2" charset="2"/>
              </a:rPr>
              <a:t>maggiore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mobilità</a:t>
            </a:r>
            <a:r>
              <a:rPr lang="fr-FR" sz="2000" dirty="0">
                <a:sym typeface="Wingdings" pitchFamily="2" charset="2"/>
              </a:rPr>
              <a:t> in </a:t>
            </a:r>
            <a:r>
              <a:rPr lang="fr-FR" sz="2000" dirty="0" err="1">
                <a:sym typeface="Wingdings" pitchFamily="2" charset="2"/>
              </a:rPr>
              <a:t>caso</a:t>
            </a:r>
            <a:r>
              <a:rPr lang="fr-FR" sz="2000" dirty="0">
                <a:sym typeface="Wingdings" pitchFamily="2" charset="2"/>
              </a:rPr>
              <a:t> di calo </a:t>
            </a:r>
            <a:r>
              <a:rPr lang="fr-FR" sz="2000" dirty="0" err="1">
                <a:sym typeface="Wingdings" pitchFamily="2" charset="2"/>
              </a:rPr>
              <a:t>ponderale</a:t>
            </a:r>
            <a:r>
              <a:rPr lang="fr-FR" sz="2000" dirty="0">
                <a:sym typeface="Wingdings" pitchFamily="2" charset="2"/>
              </a:rPr>
              <a:t>) </a:t>
            </a:r>
            <a:r>
              <a:rPr lang="fr-FR" sz="2000" dirty="0" err="1">
                <a:sym typeface="Wingdings" pitchFamily="2" charset="2"/>
              </a:rPr>
              <a:t>che</a:t>
            </a:r>
            <a:r>
              <a:rPr lang="fr-FR" sz="2000" dirty="0">
                <a:sym typeface="Wingdings" pitchFamily="2" charset="2"/>
              </a:rPr>
              <a:t> dal </a:t>
            </a:r>
            <a:r>
              <a:rPr lang="fr-FR" sz="2000" dirty="0" err="1">
                <a:sym typeface="Wingdings" pitchFamily="2" charset="2"/>
              </a:rPr>
              <a:t>punto</a:t>
            </a:r>
            <a:r>
              <a:rPr lang="fr-FR" sz="2000" dirty="0">
                <a:sym typeface="Wingdings" pitchFamily="2" charset="2"/>
              </a:rPr>
              <a:t> di vista </a:t>
            </a:r>
            <a:r>
              <a:rPr lang="fr-FR" sz="2000" dirty="0" err="1">
                <a:sym typeface="Wingdings" pitchFamily="2" charset="2"/>
              </a:rPr>
              <a:t>alimentare</a:t>
            </a:r>
            <a:r>
              <a:rPr lang="fr-FR" sz="2000" dirty="0">
                <a:sym typeface="Wingdings" pitchFamily="2" charset="2"/>
              </a:rPr>
              <a:t> (</a:t>
            </a:r>
            <a:r>
              <a:rPr lang="fr-FR" sz="2000" dirty="0" err="1">
                <a:sym typeface="Wingdings" pitchFamily="2" charset="2"/>
              </a:rPr>
              <a:t>riduzione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della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fame</a:t>
            </a:r>
            <a:r>
              <a:rPr lang="fr-FR" sz="2000" dirty="0">
                <a:sym typeface="Wingdings" pitchFamily="2" charset="2"/>
              </a:rPr>
              <a:t>, </a:t>
            </a:r>
            <a:r>
              <a:rPr lang="fr-FR" sz="2000" dirty="0" err="1">
                <a:sym typeface="Wingdings" pitchFamily="2" charset="2"/>
              </a:rPr>
              <a:t>dell’iperfagia</a:t>
            </a:r>
            <a:r>
              <a:rPr lang="fr-FR" sz="2000" dirty="0">
                <a:sym typeface="Wingdings" pitchFamily="2" charset="2"/>
              </a:rPr>
              <a:t> e dei </a:t>
            </a:r>
            <a:r>
              <a:rPr lang="fr-FR" sz="2000" dirty="0" err="1">
                <a:sym typeface="Wingdings" pitchFamily="2" charset="2"/>
              </a:rPr>
              <a:t>binge</a:t>
            </a:r>
            <a:r>
              <a:rPr lang="fr-FR" sz="2000" dirty="0">
                <a:sym typeface="Wingdings" pitchFamily="2" charset="2"/>
              </a:rPr>
              <a:t>)</a:t>
            </a:r>
          </a:p>
          <a:p>
            <a:pPr lvl="1" algn="just"/>
            <a:r>
              <a:rPr lang="fr-FR" sz="2000" dirty="0" err="1">
                <a:sym typeface="Wingdings" pitchFamily="2" charset="2"/>
              </a:rPr>
              <a:t>Prevenire</a:t>
            </a:r>
            <a:r>
              <a:rPr lang="fr-FR" sz="2000" dirty="0">
                <a:sym typeface="Wingdings" pitchFamily="2" charset="2"/>
              </a:rPr>
              <a:t> le </a:t>
            </a:r>
            <a:r>
              <a:rPr lang="fr-FR" sz="2000" dirty="0" err="1">
                <a:sym typeface="Wingdings" pitchFamily="2" charset="2"/>
              </a:rPr>
              <a:t>complicanze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sia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metaboliche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che</a:t>
            </a:r>
            <a:r>
              <a:rPr lang="fr-FR" sz="2000" dirty="0">
                <a:sym typeface="Wingdings" pitchFamily="2" charset="2"/>
              </a:rPr>
              <a:t> « </a:t>
            </a:r>
            <a:r>
              <a:rPr lang="fr-FR" sz="2000" dirty="0" err="1">
                <a:sym typeface="Wingdings" pitchFamily="2" charset="2"/>
              </a:rPr>
              <a:t>meccaniche</a:t>
            </a:r>
            <a:r>
              <a:rPr lang="fr-FR" sz="2000" dirty="0">
                <a:sym typeface="Wingdings" pitchFamily="2" charset="2"/>
              </a:rPr>
              <a:t> »</a:t>
            </a:r>
          </a:p>
          <a:p>
            <a:pPr lvl="1" algn="just"/>
            <a:r>
              <a:rPr lang="fr-FR" sz="2000" dirty="0" err="1">
                <a:sym typeface="Wingdings" pitchFamily="2" charset="2"/>
              </a:rPr>
              <a:t>Migliorare</a:t>
            </a:r>
            <a:r>
              <a:rPr lang="fr-FR" sz="2000" dirty="0">
                <a:sym typeface="Wingdings" pitchFamily="2" charset="2"/>
              </a:rPr>
              <a:t> l’</a:t>
            </a:r>
            <a:r>
              <a:rPr lang="fr-FR" sz="2000" dirty="0" err="1">
                <a:sym typeface="Wingdings" pitchFamily="2" charset="2"/>
              </a:rPr>
              <a:t>autostima</a:t>
            </a:r>
            <a:r>
              <a:rPr lang="fr-FR" sz="2000" dirty="0">
                <a:sym typeface="Wingdings" pitchFamily="2" charset="2"/>
              </a:rPr>
              <a:t> e </a:t>
            </a:r>
            <a:r>
              <a:rPr lang="fr-FR" sz="2000" dirty="0" err="1">
                <a:sym typeface="Wingdings" pitchFamily="2" charset="2"/>
              </a:rPr>
              <a:t>quindi</a:t>
            </a:r>
            <a:r>
              <a:rPr lang="fr-FR" sz="2000" dirty="0">
                <a:sym typeface="Wingdings" pitchFamily="2" charset="2"/>
              </a:rPr>
              <a:t> il </a:t>
            </a:r>
            <a:r>
              <a:rPr lang="fr-FR" sz="2000" dirty="0" err="1">
                <a:sym typeface="Wingdings" pitchFamily="2" charset="2"/>
              </a:rPr>
              <a:t>benessere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psicologico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del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paziente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18611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RESEARCH GAPS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9" y="2295941"/>
            <a:ext cx="11897138" cy="4959626"/>
          </a:xfrm>
        </p:spPr>
        <p:txBody>
          <a:bodyPr>
            <a:normAutofit/>
          </a:bodyPr>
          <a:lstStyle/>
          <a:p>
            <a:pPr algn="just"/>
            <a:r>
              <a:rPr lang="fr-FR" sz="2000" b="1" dirty="0">
                <a:sym typeface="Wingdings" pitchFamily="2" charset="2"/>
              </a:rPr>
              <a:t>DURATA DELLA TERAPIA</a:t>
            </a:r>
          </a:p>
          <a:p>
            <a:pPr lvl="1" algn="just">
              <a:spcAft>
                <a:spcPts val="0"/>
              </a:spcAft>
            </a:pPr>
            <a:r>
              <a:rPr lang="fr-FR" dirty="0" err="1">
                <a:sym typeface="Wingdings" pitchFamily="2" charset="2"/>
              </a:rPr>
              <a:t>Terapia</a:t>
            </a:r>
            <a:r>
              <a:rPr lang="fr-FR" dirty="0">
                <a:sym typeface="Wingdings" pitchFamily="2" charset="2"/>
              </a:rPr>
              <a:t> « per tutta la </a:t>
            </a:r>
            <a:r>
              <a:rPr lang="fr-FR" dirty="0" err="1">
                <a:sym typeface="Wingdings" pitchFamily="2" charset="2"/>
              </a:rPr>
              <a:t>vita</a:t>
            </a:r>
            <a:r>
              <a:rPr lang="fr-FR" dirty="0">
                <a:sym typeface="Wingdings" pitchFamily="2" charset="2"/>
              </a:rPr>
              <a:t> »?</a:t>
            </a:r>
          </a:p>
          <a:p>
            <a:pPr lvl="1" algn="just">
              <a:spcAft>
                <a:spcPts val="0"/>
              </a:spcAft>
            </a:pPr>
            <a:r>
              <a:rPr lang="fr-FR" dirty="0" err="1">
                <a:sym typeface="Wingdings" pitchFamily="2" charset="2"/>
              </a:rPr>
              <a:t>Terapia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ciclica</a:t>
            </a:r>
            <a:r>
              <a:rPr lang="fr-FR" dirty="0">
                <a:sym typeface="Wingdings" pitchFamily="2" charset="2"/>
              </a:rPr>
              <a:t>? (tutti </a:t>
            </a:r>
            <a:r>
              <a:rPr lang="fr-FR" dirty="0" err="1">
                <a:sym typeface="Wingdings" pitchFamily="2" charset="2"/>
              </a:rPr>
              <a:t>gli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studi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mostrano</a:t>
            </a:r>
            <a:r>
              <a:rPr lang="fr-FR" dirty="0">
                <a:sym typeface="Wingdings" pitchFamily="2" charset="2"/>
              </a:rPr>
              <a:t> importante e </a:t>
            </a:r>
            <a:r>
              <a:rPr lang="fr-FR" dirty="0" err="1">
                <a:sym typeface="Wingdings" pitchFamily="2" charset="2"/>
              </a:rPr>
              <a:t>precoce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ripresa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ponderale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dopo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sospensione</a:t>
            </a:r>
            <a:r>
              <a:rPr lang="fr-FR" dirty="0">
                <a:sym typeface="Wingdings" pitchFamily="2" charset="2"/>
              </a:rPr>
              <a:t> dei </a:t>
            </a:r>
            <a:r>
              <a:rPr lang="fr-FR" dirty="0" err="1">
                <a:sym typeface="Wingdings" pitchFamily="2" charset="2"/>
              </a:rPr>
              <a:t>farmaci</a:t>
            </a:r>
            <a:r>
              <a:rPr lang="fr-FR" dirty="0">
                <a:sym typeface="Wingdings" pitchFamily="2" charset="2"/>
              </a:rPr>
              <a:t>)</a:t>
            </a:r>
          </a:p>
          <a:p>
            <a:pPr algn="just"/>
            <a:r>
              <a:rPr lang="fr-FR" sz="2000" b="1" dirty="0">
                <a:sym typeface="Wingdings" pitchFamily="2" charset="2"/>
              </a:rPr>
              <a:t>SITUAZIONI (</a:t>
            </a:r>
            <a:r>
              <a:rPr lang="fr-FR" sz="2000" b="1" dirty="0" err="1">
                <a:sym typeface="Wingdings" pitchFamily="2" charset="2"/>
              </a:rPr>
              <a:t>età</a:t>
            </a:r>
            <a:r>
              <a:rPr lang="fr-FR" sz="2000" b="1" dirty="0">
                <a:sym typeface="Wingdings" pitchFamily="2" charset="2"/>
              </a:rPr>
              <a:t>, </a:t>
            </a:r>
            <a:r>
              <a:rPr lang="fr-FR" sz="2000" b="1" dirty="0" err="1">
                <a:sym typeface="Wingdings" pitchFamily="2" charset="2"/>
              </a:rPr>
              <a:t>stato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psicologico</a:t>
            </a:r>
            <a:r>
              <a:rPr lang="fr-FR" sz="2000" b="1" dirty="0">
                <a:sym typeface="Wingdings" pitchFamily="2" charset="2"/>
              </a:rPr>
              <a:t>, </a:t>
            </a:r>
            <a:r>
              <a:rPr lang="fr-FR" sz="2000" b="1" dirty="0" err="1">
                <a:sym typeface="Wingdings" pitchFamily="2" charset="2"/>
              </a:rPr>
              <a:t>contesto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familiare</a:t>
            </a:r>
            <a:r>
              <a:rPr lang="fr-FR" sz="2000" b="1" dirty="0">
                <a:sym typeface="Wingdings" pitchFamily="2" charset="2"/>
              </a:rPr>
              <a:t>) IN CUI  LA TERAPIA FARMACOLOGICA PUÒ ESSERE PIÙ EFFICACE?</a:t>
            </a:r>
          </a:p>
          <a:p>
            <a:pPr lvl="1" algn="just"/>
            <a:r>
              <a:rPr lang="fr-FR" dirty="0" err="1">
                <a:sym typeface="Wingdings" pitchFamily="2" charset="2"/>
              </a:rPr>
              <a:t>Mancanza</a:t>
            </a:r>
            <a:r>
              <a:rPr lang="fr-FR" dirty="0">
                <a:sym typeface="Wingdings" pitchFamily="2" charset="2"/>
              </a:rPr>
              <a:t> di </a:t>
            </a:r>
            <a:r>
              <a:rPr lang="fr-FR" dirty="0" err="1">
                <a:sym typeface="Wingdings" pitchFamily="2" charset="2"/>
              </a:rPr>
              <a:t>studi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che</a:t>
            </a:r>
            <a:r>
              <a:rPr lang="fr-FR" dirty="0">
                <a:sym typeface="Wingdings" pitchFamily="2" charset="2"/>
              </a:rPr>
              <a:t> ci </a:t>
            </a:r>
            <a:r>
              <a:rPr lang="fr-FR" dirty="0" err="1">
                <a:sym typeface="Wingdings" pitchFamily="2" charset="2"/>
              </a:rPr>
              <a:t>indicano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FdR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predittivi</a:t>
            </a:r>
            <a:r>
              <a:rPr lang="fr-FR" dirty="0">
                <a:sym typeface="Wingdings" pitchFamily="2" charset="2"/>
              </a:rPr>
              <a:t> di </a:t>
            </a:r>
            <a:r>
              <a:rPr lang="fr-FR" dirty="0" err="1">
                <a:sym typeface="Wingdings" pitchFamily="2" charset="2"/>
              </a:rPr>
              <a:t>scarsa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efficacia</a:t>
            </a:r>
            <a:r>
              <a:rPr lang="fr-FR" dirty="0">
                <a:sym typeface="Wingdings" pitchFamily="2" charset="2"/>
              </a:rPr>
              <a:t> dei </a:t>
            </a:r>
            <a:r>
              <a:rPr lang="fr-FR" dirty="0" err="1">
                <a:sym typeface="Wingdings" pitchFamily="2" charset="2"/>
              </a:rPr>
              <a:t>trattamenti</a:t>
            </a:r>
            <a:endParaRPr lang="fr-FR" dirty="0">
              <a:sym typeface="Wingdings" pitchFamily="2" charset="2"/>
            </a:endParaRPr>
          </a:p>
          <a:p>
            <a:pPr algn="just"/>
            <a:r>
              <a:rPr lang="fr-FR" sz="2000" b="1" dirty="0">
                <a:sym typeface="Wingdings" pitchFamily="2" charset="2"/>
              </a:rPr>
              <a:t>OBIETTIVI CON MAGGIORE IMPATTO SULLA SALUTE</a:t>
            </a:r>
          </a:p>
          <a:p>
            <a:pPr lvl="1" algn="just">
              <a:spcAft>
                <a:spcPts val="0"/>
              </a:spcAft>
            </a:pPr>
            <a:r>
              <a:rPr lang="fr-FR" dirty="0" err="1">
                <a:sym typeface="Wingdings" pitchFamily="2" charset="2"/>
              </a:rPr>
              <a:t>Meglio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favorire</a:t>
            </a:r>
            <a:r>
              <a:rPr lang="fr-FR" dirty="0">
                <a:sym typeface="Wingdings" pitchFamily="2" charset="2"/>
              </a:rPr>
              <a:t> il calo </a:t>
            </a:r>
            <a:r>
              <a:rPr lang="fr-FR" dirty="0" err="1">
                <a:sym typeface="Wingdings" pitchFamily="2" charset="2"/>
              </a:rPr>
              <a:t>ponderale</a:t>
            </a:r>
            <a:r>
              <a:rPr lang="fr-FR" dirty="0">
                <a:sym typeface="Wingdings" pitchFamily="2" charset="2"/>
              </a:rPr>
              <a:t> o la </a:t>
            </a:r>
            <a:r>
              <a:rPr lang="fr-FR" dirty="0" err="1">
                <a:sym typeface="Wingdings" pitchFamily="2" charset="2"/>
              </a:rPr>
              <a:t>modifica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della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composizione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corporea</a:t>
            </a:r>
            <a:r>
              <a:rPr lang="fr-FR" dirty="0">
                <a:sym typeface="Wingdings" pitchFamily="2" charset="2"/>
              </a:rPr>
              <a:t>?</a:t>
            </a:r>
          </a:p>
          <a:p>
            <a:pPr lvl="1" algn="just">
              <a:spcAft>
                <a:spcPts val="0"/>
              </a:spcAft>
            </a:pPr>
            <a:r>
              <a:rPr lang="fr-FR" dirty="0" err="1">
                <a:sym typeface="Wingdings" pitchFamily="2" charset="2"/>
              </a:rPr>
              <a:t>Meglio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favorire</a:t>
            </a:r>
            <a:r>
              <a:rPr lang="fr-FR" dirty="0">
                <a:sym typeface="Wingdings" pitchFamily="2" charset="2"/>
              </a:rPr>
              <a:t> il calo </a:t>
            </a:r>
            <a:r>
              <a:rPr lang="fr-FR" dirty="0" err="1">
                <a:sym typeface="Wingdings" pitchFamily="2" charset="2"/>
              </a:rPr>
              <a:t>ponderale</a:t>
            </a:r>
            <a:r>
              <a:rPr lang="fr-FR" dirty="0">
                <a:sym typeface="Wingdings" pitchFamily="2" charset="2"/>
              </a:rPr>
              <a:t> anche a </a:t>
            </a:r>
            <a:r>
              <a:rPr lang="fr-FR" dirty="0" err="1">
                <a:sym typeface="Wingdings" pitchFamily="2" charset="2"/>
              </a:rPr>
              <a:t>discapito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dell’accrescimento</a:t>
            </a:r>
            <a:r>
              <a:rPr lang="fr-FR" dirty="0">
                <a:sym typeface="Wingdings" pitchFamily="2" charset="2"/>
              </a:rPr>
              <a:t>?</a:t>
            </a:r>
          </a:p>
          <a:p>
            <a:pPr algn="just"/>
            <a:r>
              <a:rPr lang="fr-FR" sz="2000" b="1" dirty="0">
                <a:sym typeface="Wingdings" pitchFamily="2" charset="2"/>
              </a:rPr>
              <a:t>EFFETTI A LUNGO TERMINE DELLA TERAPIA FARMACOLOGICA</a:t>
            </a:r>
          </a:p>
          <a:p>
            <a:pPr lvl="1" algn="just">
              <a:spcAft>
                <a:spcPts val="0"/>
              </a:spcAft>
            </a:pPr>
            <a:r>
              <a:rPr lang="fr-FR" dirty="0" err="1">
                <a:sym typeface="Wingdings" pitchFamily="2" charset="2"/>
              </a:rPr>
              <a:t>Effetti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collaterali</a:t>
            </a:r>
            <a:endParaRPr lang="fr-FR" dirty="0">
              <a:sym typeface="Wingdings" pitchFamily="2" charset="2"/>
            </a:endParaRPr>
          </a:p>
          <a:p>
            <a:pPr lvl="1" algn="just">
              <a:spcAft>
                <a:spcPts val="0"/>
              </a:spcAft>
            </a:pPr>
            <a:r>
              <a:rPr lang="fr-FR" dirty="0" err="1">
                <a:sym typeface="Wingdings" pitchFamily="2" charset="2"/>
              </a:rPr>
              <a:t>Malassorbimento</a:t>
            </a:r>
            <a:r>
              <a:rPr lang="fr-FR" dirty="0">
                <a:sym typeface="Wingdings" pitchFamily="2" charset="2"/>
              </a:rPr>
              <a:t> di </a:t>
            </a:r>
            <a:r>
              <a:rPr lang="fr-FR" dirty="0" err="1">
                <a:sym typeface="Wingdings" pitchFamily="2" charset="2"/>
              </a:rPr>
              <a:t>micronutrienti</a:t>
            </a:r>
            <a:r>
              <a:rPr lang="fr-FR" dirty="0">
                <a:sym typeface="Wingdings" pitchFamily="2" charset="2"/>
              </a:rPr>
              <a:t> e </a:t>
            </a:r>
            <a:r>
              <a:rPr lang="fr-FR" dirty="0" err="1">
                <a:sym typeface="Wingdings" pitchFamily="2" charset="2"/>
              </a:rPr>
              <a:t>consequenziali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possibili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sequele</a:t>
            </a:r>
            <a:r>
              <a:rPr lang="fr-FR" dirty="0">
                <a:sym typeface="Wingdings" pitchFamily="2" charset="2"/>
              </a:rPr>
              <a:t> a </a:t>
            </a:r>
            <a:r>
              <a:rPr lang="fr-FR" dirty="0" err="1">
                <a:sym typeface="Wingdings" pitchFamily="2" charset="2"/>
              </a:rPr>
              <a:t>lungo</a:t>
            </a:r>
            <a:r>
              <a:rPr lang="fr-FR" dirty="0">
                <a:sym typeface="Wingdings" pitchFamily="2" charset="2"/>
              </a:rPr>
              <a:t> termine in </a:t>
            </a:r>
            <a:r>
              <a:rPr lang="fr-FR" dirty="0" err="1">
                <a:sym typeface="Wingdings" pitchFamily="2" charset="2"/>
              </a:rPr>
              <a:t>caso</a:t>
            </a:r>
            <a:r>
              <a:rPr lang="fr-FR" dirty="0">
                <a:sym typeface="Wingdings" pitchFamily="2" charset="2"/>
              </a:rPr>
              <a:t> di </a:t>
            </a:r>
            <a:r>
              <a:rPr lang="fr-FR" dirty="0" err="1">
                <a:sym typeface="Wingdings" pitchFamily="2" charset="2"/>
              </a:rPr>
              <a:t>carenze</a:t>
            </a:r>
            <a:endParaRPr lang="fr-FR" dirty="0">
              <a:sym typeface="Wingdings" pitchFamily="2" charset="2"/>
            </a:endParaRPr>
          </a:p>
          <a:p>
            <a:pPr marL="457200" lvl="1" indent="0" algn="just">
              <a:buNone/>
            </a:pPr>
            <a:endParaRPr lang="fr-FR" dirty="0">
              <a:sym typeface="Wingdings" pitchFamily="2" charset="2"/>
            </a:endParaRPr>
          </a:p>
          <a:p>
            <a:pPr marL="457200" lvl="1" indent="0" algn="just">
              <a:buNone/>
            </a:pPr>
            <a:endParaRPr lang="fr-FR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8820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TAKE HOME MESSAGES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9" y="2295941"/>
            <a:ext cx="11897138" cy="4959626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</a:pPr>
            <a:r>
              <a:rPr lang="fr-FR" sz="2200" b="1" dirty="0">
                <a:sym typeface="Wingdings" pitchFamily="2" charset="2"/>
              </a:rPr>
              <a:t>LA TERAPIA FARMACOLOGICA E’ UNA POSSIBILE OPZIONE TERAPEUTICA NEL PAZIENTE IN ETÀ GIOVANILE </a:t>
            </a:r>
            <a:r>
              <a:rPr lang="fr-FR" sz="2200" dirty="0">
                <a:sym typeface="Wingdings" pitchFamily="2" charset="2"/>
              </a:rPr>
              <a:t>(</a:t>
            </a:r>
            <a:r>
              <a:rPr lang="fr-FR" sz="2200" dirty="0" err="1">
                <a:sym typeface="Wingdings" pitchFamily="2" charset="2"/>
              </a:rPr>
              <a:t>almeno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dai</a:t>
            </a:r>
            <a:r>
              <a:rPr lang="fr-FR" sz="2200" dirty="0">
                <a:sym typeface="Wingdings" pitchFamily="2" charset="2"/>
              </a:rPr>
              <a:t> 12 </a:t>
            </a:r>
            <a:r>
              <a:rPr lang="fr-FR" sz="2200" dirty="0" err="1">
                <a:sym typeface="Wingdings" pitchFamily="2" charset="2"/>
              </a:rPr>
              <a:t>anni</a:t>
            </a:r>
            <a:r>
              <a:rPr lang="fr-FR" sz="2200" dirty="0">
                <a:sym typeface="Wingdings" pitchFamily="2" charset="2"/>
              </a:rPr>
              <a:t> in su)</a:t>
            </a:r>
            <a:r>
              <a:rPr lang="fr-FR" sz="2200" b="1" dirty="0">
                <a:sym typeface="Wingdings" pitchFamily="2" charset="2"/>
              </a:rPr>
              <a:t> NEL CONTESTO DI UNA PRESA IN CARICO MULTIDISCIPLINARE</a:t>
            </a:r>
          </a:p>
          <a:p>
            <a:pPr algn="just">
              <a:lnSpc>
                <a:spcPct val="114000"/>
              </a:lnSpc>
            </a:pPr>
            <a:r>
              <a:rPr lang="fr-FR" sz="2200" b="1" dirty="0">
                <a:sym typeface="Wingdings" pitchFamily="2" charset="2"/>
              </a:rPr>
              <a:t>POCHI DATI DISPONIBILI NELL’ETÀ INFANTILE (</a:t>
            </a:r>
            <a:r>
              <a:rPr lang="fr-FR" sz="2200" b="1" dirty="0" err="1">
                <a:sym typeface="Wingdings" pitchFamily="2" charset="2"/>
              </a:rPr>
              <a:t>tra</a:t>
            </a:r>
            <a:r>
              <a:rPr lang="fr-FR" sz="2200" b="1" dirty="0">
                <a:sym typeface="Wingdings" pitchFamily="2" charset="2"/>
              </a:rPr>
              <a:t> i 6 </a:t>
            </a:r>
            <a:r>
              <a:rPr lang="fr-FR" sz="2200" b="1" dirty="0" err="1">
                <a:sym typeface="Wingdings" pitchFamily="2" charset="2"/>
              </a:rPr>
              <a:t>ed</a:t>
            </a:r>
            <a:r>
              <a:rPr lang="fr-FR" sz="2200" b="1" dirty="0">
                <a:sym typeface="Wingdings" pitchFamily="2" charset="2"/>
              </a:rPr>
              <a:t> i 12 </a:t>
            </a:r>
            <a:r>
              <a:rPr lang="fr-FR" sz="2200" b="1" dirty="0" err="1">
                <a:sym typeface="Wingdings" pitchFamily="2" charset="2"/>
              </a:rPr>
              <a:t>anni</a:t>
            </a:r>
            <a:r>
              <a:rPr lang="fr-FR" sz="2200" b="1" dirty="0">
                <a:sym typeface="Wingdings" pitchFamily="2" charset="2"/>
              </a:rPr>
              <a:t>): </a:t>
            </a:r>
            <a:r>
              <a:rPr lang="fr-FR" sz="2200" dirty="0" err="1">
                <a:sym typeface="Wingdings" pitchFamily="2" charset="2"/>
              </a:rPr>
              <a:t>spesso</a:t>
            </a:r>
            <a:r>
              <a:rPr lang="fr-FR" sz="2200" dirty="0">
                <a:sym typeface="Wingdings" pitchFamily="2" charset="2"/>
              </a:rPr>
              <a:t> i </a:t>
            </a:r>
            <a:r>
              <a:rPr lang="fr-FR" sz="2200" dirty="0" err="1">
                <a:sym typeface="Wingdings" pitchFamily="2" charset="2"/>
              </a:rPr>
              <a:t>dati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derivano</a:t>
            </a:r>
            <a:r>
              <a:rPr lang="fr-FR" sz="2200" dirty="0">
                <a:sym typeface="Wingdings" pitchFamily="2" charset="2"/>
              </a:rPr>
              <a:t> da case report o case </a:t>
            </a:r>
            <a:r>
              <a:rPr lang="fr-FR" sz="2200" dirty="0" err="1">
                <a:sym typeface="Wingdings" pitchFamily="2" charset="2"/>
              </a:rPr>
              <a:t>series</a:t>
            </a:r>
            <a:r>
              <a:rPr lang="fr-FR" sz="2200" dirty="0">
                <a:sym typeface="Wingdings" pitchFamily="2" charset="2"/>
              </a:rPr>
              <a:t> in forme di </a:t>
            </a:r>
            <a:r>
              <a:rPr lang="fr-FR" sz="2200" dirty="0" err="1">
                <a:sym typeface="Wingdings" pitchFamily="2" charset="2"/>
              </a:rPr>
              <a:t>obesità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monogenica</a:t>
            </a:r>
            <a:endParaRPr lang="fr-FR" sz="2200" dirty="0">
              <a:sym typeface="Wingdings" pitchFamily="2" charset="2"/>
            </a:endParaRPr>
          </a:p>
          <a:p>
            <a:pPr algn="just">
              <a:lnSpc>
                <a:spcPct val="114000"/>
              </a:lnSpc>
            </a:pPr>
            <a:r>
              <a:rPr lang="fr-FR" sz="2200" b="1" dirty="0">
                <a:sym typeface="Wingdings" pitchFamily="2" charset="2"/>
              </a:rPr>
              <a:t>POCHI DATI SUI LORO POSSIBILI EFFETTI COLLATERALI A LUNGO TERMINE </a:t>
            </a:r>
          </a:p>
          <a:p>
            <a:pPr algn="just">
              <a:lnSpc>
                <a:spcPct val="114000"/>
              </a:lnSpc>
            </a:pPr>
            <a:r>
              <a:rPr lang="fr-FR" sz="2200" b="1" dirty="0">
                <a:sym typeface="Wingdings" pitchFamily="2" charset="2"/>
              </a:rPr>
              <a:t>POCHI DATI SUGLI EFFETTI BENEFICI DAL PUNTO DI VISTA DEGLI EVENTI CARDIOVASCOLARI E DELLA MORTALITÀ </a:t>
            </a:r>
            <a:r>
              <a:rPr lang="fr-FR" sz="2200" dirty="0">
                <a:sym typeface="Wingdings" pitchFamily="2" charset="2"/>
              </a:rPr>
              <a:t>(</a:t>
            </a:r>
            <a:r>
              <a:rPr lang="fr-FR" sz="2200" dirty="0" err="1">
                <a:sym typeface="Wingdings" pitchFamily="2" charset="2"/>
              </a:rPr>
              <a:t>quindi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sulla</a:t>
            </a:r>
            <a:r>
              <a:rPr lang="fr-FR" sz="2200" dirty="0">
                <a:sym typeface="Wingdings" pitchFamily="2" charset="2"/>
              </a:rPr>
              <a:t> parte </a:t>
            </a:r>
            <a:r>
              <a:rPr lang="fr-FR" sz="2200" dirty="0" err="1">
                <a:sym typeface="Wingdings" pitchFamily="2" charset="2"/>
              </a:rPr>
              <a:t>del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treat</a:t>
            </a:r>
            <a:r>
              <a:rPr lang="fr-FR" sz="2200" dirty="0">
                <a:sym typeface="Wingdings" pitchFamily="2" charset="2"/>
              </a:rPr>
              <a:t> to </a:t>
            </a:r>
            <a:r>
              <a:rPr lang="fr-FR" sz="2200" dirty="0" err="1">
                <a:sym typeface="Wingdings" pitchFamily="2" charset="2"/>
              </a:rPr>
              <a:t>benefit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oltre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che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sul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treat</a:t>
            </a:r>
            <a:r>
              <a:rPr lang="fr-FR" sz="2200" dirty="0">
                <a:sym typeface="Wingdings" pitchFamily="2" charset="2"/>
              </a:rPr>
              <a:t> to </a:t>
            </a:r>
            <a:r>
              <a:rPr lang="fr-FR" sz="2200" dirty="0" err="1">
                <a:sym typeface="Wingdings" pitchFamily="2" charset="2"/>
              </a:rPr>
              <a:t>target</a:t>
            </a:r>
            <a:r>
              <a:rPr lang="fr-FR" sz="2200" dirty="0">
                <a:sym typeface="Wingdings" pitchFamily="2" charset="2"/>
              </a:rPr>
              <a:t>)</a:t>
            </a:r>
          </a:p>
          <a:p>
            <a:pPr algn="just">
              <a:lnSpc>
                <a:spcPct val="114000"/>
              </a:lnSpc>
            </a:pPr>
            <a:r>
              <a:rPr lang="fr-FR" sz="2200" b="1" dirty="0">
                <a:sym typeface="Wingdings" pitchFamily="2" charset="2"/>
              </a:rPr>
              <a:t>INCERTEZZE SULLA OTTIMALE DURATA DELLA TERAPIA </a:t>
            </a:r>
            <a:r>
              <a:rPr lang="fr-FR" sz="2200" dirty="0">
                <a:sym typeface="Wingdings" pitchFamily="2" charset="2"/>
              </a:rPr>
              <a:t>(</a:t>
            </a:r>
            <a:r>
              <a:rPr lang="fr-FR" sz="2200" dirty="0" err="1">
                <a:sym typeface="Wingdings" pitchFamily="2" charset="2"/>
              </a:rPr>
              <a:t>cronica</a:t>
            </a:r>
            <a:r>
              <a:rPr lang="fr-FR" sz="2200" dirty="0">
                <a:sym typeface="Wingdings" pitchFamily="2" charset="2"/>
              </a:rPr>
              <a:t>? </a:t>
            </a:r>
            <a:r>
              <a:rPr lang="fr-FR" sz="2200" dirty="0" err="1">
                <a:sym typeface="Wingdings" pitchFamily="2" charset="2"/>
              </a:rPr>
              <a:t>ciclica</a:t>
            </a:r>
            <a:r>
              <a:rPr lang="fr-FR" sz="2200" dirty="0">
                <a:sym typeface="Wingdings" pitchFamily="2" charset="2"/>
              </a:rPr>
              <a:t>?)</a:t>
            </a:r>
          </a:p>
          <a:p>
            <a:pPr marL="457200" lvl="1" indent="0" algn="just">
              <a:buNone/>
            </a:pPr>
            <a:endParaRPr lang="fr-FR" sz="1800" dirty="0">
              <a:sym typeface="Wingdings" pitchFamily="2" charset="2"/>
            </a:endParaRPr>
          </a:p>
          <a:p>
            <a:pPr marL="457200" lvl="1" indent="0" algn="just">
              <a:buNone/>
            </a:pPr>
            <a:endParaRPr lang="fr-FR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858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SEVERITÀ DELL’OBESITÀ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6" y="2156789"/>
            <a:ext cx="11973688" cy="51326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1900" b="1" dirty="0"/>
              <a:t>CLASSE 1:</a:t>
            </a:r>
            <a:r>
              <a:rPr lang="fr-FR" sz="1900" dirty="0"/>
              <a:t> </a:t>
            </a:r>
            <a:r>
              <a:rPr lang="fr-FR" dirty="0"/>
              <a:t>BMI &gt; </a:t>
            </a:r>
            <a:r>
              <a:rPr lang="fr-FR" dirty="0" err="1"/>
              <a:t>rispetto</a:t>
            </a:r>
            <a:r>
              <a:rPr lang="fr-FR" dirty="0"/>
              <a:t> al 95° percentile o ≥ 30 Kg/m</a:t>
            </a:r>
            <a:r>
              <a:rPr lang="fr-FR" baseline="30000" dirty="0"/>
              <a:t>2</a:t>
            </a:r>
            <a:endParaRPr lang="fr-FR" dirty="0"/>
          </a:p>
          <a:p>
            <a:pPr marL="0" indent="0" algn="just">
              <a:buNone/>
            </a:pPr>
            <a:r>
              <a:rPr lang="fr-FR" sz="1900" b="1" dirty="0"/>
              <a:t>CLASSE 2</a:t>
            </a:r>
            <a:r>
              <a:rPr lang="fr-FR" sz="1900" dirty="0"/>
              <a:t>: </a:t>
            </a:r>
            <a:r>
              <a:rPr lang="fr-FR" dirty="0"/>
              <a:t>BMI &gt; 120% </a:t>
            </a:r>
            <a:r>
              <a:rPr lang="fr-FR" dirty="0" err="1"/>
              <a:t>rispetto</a:t>
            </a:r>
            <a:r>
              <a:rPr lang="fr-FR" dirty="0"/>
              <a:t> al 95° percentile (99° percentile) o ≥ 35 Kg/m</a:t>
            </a:r>
            <a:r>
              <a:rPr lang="fr-FR" baseline="30000" dirty="0"/>
              <a:t>2</a:t>
            </a:r>
            <a:endParaRPr lang="fr-FR" dirty="0"/>
          </a:p>
          <a:p>
            <a:pPr marL="0" indent="0">
              <a:buNone/>
            </a:pPr>
            <a:r>
              <a:rPr lang="fr-FR" sz="1900" b="1" dirty="0"/>
              <a:t>CLASSE 3</a:t>
            </a:r>
            <a:r>
              <a:rPr lang="fr-FR" sz="1900" dirty="0"/>
              <a:t>: </a:t>
            </a:r>
            <a:r>
              <a:rPr lang="fr-FR" dirty="0"/>
              <a:t>BMI &gt; 140% </a:t>
            </a:r>
            <a:r>
              <a:rPr lang="fr-FR" dirty="0" err="1"/>
              <a:t>rispetto</a:t>
            </a:r>
            <a:r>
              <a:rPr lang="fr-FR" dirty="0"/>
              <a:t> al 95° percentile (&gt; 100° percentile) o ≥ 40 Kg/m</a:t>
            </a:r>
            <a:r>
              <a:rPr lang="fr-FR" baseline="30000" dirty="0"/>
              <a:t>2</a:t>
            </a:r>
            <a:endParaRPr lang="fr-FR" dirty="0"/>
          </a:p>
          <a:p>
            <a:pPr marL="0" indent="0">
              <a:buNone/>
            </a:pPr>
            <a:r>
              <a:rPr lang="fr-FR" sz="1900" b="1" dirty="0"/>
              <a:t>COMORBIDITÀ:</a:t>
            </a:r>
          </a:p>
          <a:p>
            <a:r>
              <a:rPr lang="fr-FR" sz="1700" dirty="0" err="1"/>
              <a:t>Pre-diabete</a:t>
            </a:r>
            <a:r>
              <a:rPr lang="fr-FR" sz="1700" dirty="0"/>
              <a:t> o </a:t>
            </a:r>
            <a:r>
              <a:rPr lang="fr-FR" sz="1700" dirty="0" err="1"/>
              <a:t>Diabete</a:t>
            </a:r>
            <a:r>
              <a:rPr lang="fr-FR" sz="1700" dirty="0"/>
              <a:t> </a:t>
            </a:r>
            <a:r>
              <a:rPr lang="fr-FR" sz="1700" dirty="0" err="1"/>
              <a:t>Mellito</a:t>
            </a:r>
            <a:r>
              <a:rPr lang="fr-FR" sz="1700" dirty="0"/>
              <a:t> </a:t>
            </a:r>
            <a:r>
              <a:rPr lang="fr-FR" sz="1700" dirty="0" err="1"/>
              <a:t>tipo</a:t>
            </a:r>
            <a:r>
              <a:rPr lang="fr-FR" sz="1700" dirty="0"/>
              <a:t> 2</a:t>
            </a:r>
          </a:p>
          <a:p>
            <a:r>
              <a:rPr lang="fr-FR" sz="1700" dirty="0" err="1"/>
              <a:t>Ipertensione</a:t>
            </a:r>
            <a:r>
              <a:rPr lang="fr-FR" sz="1700" dirty="0"/>
              <a:t> </a:t>
            </a:r>
            <a:r>
              <a:rPr lang="fr-FR" sz="1700" dirty="0" err="1"/>
              <a:t>arteriosa</a:t>
            </a:r>
            <a:endParaRPr lang="fr-FR" sz="1700" dirty="0"/>
          </a:p>
          <a:p>
            <a:r>
              <a:rPr lang="fr-FR" sz="1700" dirty="0" err="1"/>
              <a:t>Dislipidemia</a:t>
            </a:r>
            <a:endParaRPr lang="fr-FR" sz="1700" dirty="0"/>
          </a:p>
          <a:p>
            <a:r>
              <a:rPr lang="fr-FR" sz="1700" dirty="0"/>
              <a:t>MASLD</a:t>
            </a:r>
          </a:p>
          <a:p>
            <a:r>
              <a:rPr lang="fr-FR" sz="1700" dirty="0"/>
              <a:t>OSAS</a:t>
            </a:r>
          </a:p>
          <a:p>
            <a:r>
              <a:rPr lang="fr-FR" sz="1700" dirty="0" err="1"/>
              <a:t>Depressione</a:t>
            </a:r>
            <a:r>
              <a:rPr lang="fr-FR" sz="1700" dirty="0"/>
              <a:t>/</a:t>
            </a:r>
            <a:r>
              <a:rPr lang="fr-FR" sz="1700" dirty="0" err="1"/>
              <a:t>alterazione</a:t>
            </a:r>
            <a:r>
              <a:rPr lang="fr-FR" sz="1700" dirty="0"/>
              <a:t> </a:t>
            </a:r>
            <a:r>
              <a:rPr lang="fr-FR" sz="1700" dirty="0" err="1"/>
              <a:t>della</a:t>
            </a:r>
            <a:r>
              <a:rPr lang="fr-FR" sz="1700" dirty="0"/>
              <a:t> </a:t>
            </a:r>
            <a:r>
              <a:rPr lang="fr-FR" sz="1700" dirty="0" err="1"/>
              <a:t>qualità</a:t>
            </a:r>
            <a:r>
              <a:rPr lang="fr-FR" sz="1700" dirty="0"/>
              <a:t> di </a:t>
            </a:r>
            <a:r>
              <a:rPr lang="fr-FR" sz="1700" dirty="0" err="1"/>
              <a:t>vita</a:t>
            </a:r>
            <a:endParaRPr lang="fr-FR" sz="1700" dirty="0"/>
          </a:p>
          <a:p>
            <a:r>
              <a:rPr lang="fr-FR" sz="1700" dirty="0" err="1"/>
              <a:t>Complicanze</a:t>
            </a:r>
            <a:r>
              <a:rPr lang="fr-FR" sz="1700" dirty="0"/>
              <a:t> </a:t>
            </a:r>
            <a:r>
              <a:rPr lang="fr-FR" sz="1700" dirty="0" err="1"/>
              <a:t>ortopediche</a:t>
            </a:r>
            <a:r>
              <a:rPr lang="fr-FR" sz="1700" dirty="0"/>
              <a:t> (</a:t>
            </a:r>
            <a:r>
              <a:rPr lang="fr-FR" sz="1700" dirty="0" err="1"/>
              <a:t>malattia</a:t>
            </a:r>
            <a:r>
              <a:rPr lang="fr-FR" sz="1700" dirty="0"/>
              <a:t> di </a:t>
            </a:r>
            <a:r>
              <a:rPr lang="fr-FR" sz="1700" dirty="0" err="1"/>
              <a:t>Blount</a:t>
            </a:r>
            <a:r>
              <a:rPr lang="fr-FR" sz="1700" dirty="0"/>
              <a:t>, </a:t>
            </a:r>
            <a:r>
              <a:rPr lang="fr-FR" sz="1700" dirty="0" err="1"/>
              <a:t>scivolamento</a:t>
            </a:r>
            <a:r>
              <a:rPr lang="fr-FR" sz="1700" dirty="0"/>
              <a:t> </a:t>
            </a:r>
            <a:r>
              <a:rPr lang="fr-FR" sz="1700" dirty="0" err="1"/>
              <a:t>epifisi</a:t>
            </a:r>
            <a:r>
              <a:rPr lang="fr-FR" sz="1700" dirty="0"/>
              <a:t> capitale </a:t>
            </a:r>
            <a:r>
              <a:rPr lang="fr-FR" sz="1700" dirty="0" err="1"/>
              <a:t>prossimale</a:t>
            </a:r>
            <a:r>
              <a:rPr lang="fr-FR" sz="1700" dirty="0"/>
              <a:t>, </a:t>
            </a:r>
            <a:r>
              <a:rPr lang="fr-FR" sz="1700" dirty="0" err="1"/>
              <a:t>lussazione</a:t>
            </a:r>
            <a:r>
              <a:rPr lang="fr-FR" sz="1700" dirty="0"/>
              <a:t> </a:t>
            </a:r>
            <a:r>
              <a:rPr lang="fr-FR" sz="1700" dirty="0" err="1"/>
              <a:t>dell’anca</a:t>
            </a:r>
            <a:r>
              <a:rPr lang="fr-FR" sz="1700" dirty="0"/>
              <a:t>)</a:t>
            </a:r>
          </a:p>
          <a:p>
            <a:r>
              <a:rPr lang="fr-FR" sz="1700" dirty="0" err="1"/>
              <a:t>Ipertensione</a:t>
            </a:r>
            <a:r>
              <a:rPr lang="fr-FR" sz="1700" dirty="0"/>
              <a:t> </a:t>
            </a:r>
            <a:r>
              <a:rPr lang="fr-FR" sz="1700" dirty="0" err="1"/>
              <a:t>endocranica</a:t>
            </a:r>
            <a:r>
              <a:rPr lang="fr-FR" sz="1700" dirty="0"/>
              <a:t> </a:t>
            </a:r>
            <a:r>
              <a:rPr lang="fr-FR" sz="1700" dirty="0" err="1"/>
              <a:t>idiopatica</a:t>
            </a:r>
            <a:endParaRPr lang="fr-FR" sz="1700" dirty="0"/>
          </a:p>
          <a:p>
            <a:r>
              <a:rPr lang="fr-FR" sz="1700" dirty="0" err="1"/>
              <a:t>Iperandrogenismo</a:t>
            </a:r>
            <a:r>
              <a:rPr lang="fr-FR" sz="1700" dirty="0"/>
              <a:t>, </a:t>
            </a:r>
            <a:r>
              <a:rPr lang="fr-FR" sz="1700" dirty="0" err="1"/>
              <a:t>pubertà</a:t>
            </a:r>
            <a:r>
              <a:rPr lang="fr-FR" sz="1700" dirty="0"/>
              <a:t> </a:t>
            </a:r>
            <a:r>
              <a:rPr lang="fr-FR" sz="1700" dirty="0" err="1"/>
              <a:t>ritardata</a:t>
            </a:r>
            <a:endParaRPr lang="fr-FR" sz="1700" dirty="0"/>
          </a:p>
          <a:p>
            <a:r>
              <a:rPr lang="fr-FR" sz="1700" dirty="0"/>
              <a:t>MRGE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6439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GRAZIE PER L’ATTENZIONE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C82557-2AC0-1041-AD51-02F4C08E2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42" y="2209799"/>
            <a:ext cx="7620313" cy="4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5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9D351D-A23E-8448-892B-94152089AEEC}"/>
              </a:ext>
            </a:extLst>
          </p:cNvPr>
          <p:cNvSpPr/>
          <p:nvPr/>
        </p:nvSpPr>
        <p:spPr>
          <a:xfrm>
            <a:off x="79513" y="6516253"/>
            <a:ext cx="114101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/>
              <a:t>Raman, </a:t>
            </a:r>
            <a:r>
              <a:rPr lang="fr-FR" sz="1000" b="1" dirty="0" err="1"/>
              <a:t>Vandana</a:t>
            </a:r>
            <a:r>
              <a:rPr lang="fr-FR" sz="1000" b="1" dirty="0"/>
              <a:t>, et al. "</a:t>
            </a:r>
            <a:r>
              <a:rPr lang="fr-FR" sz="1000" b="1" dirty="0" err="1"/>
              <a:t>Pharmacologic</a:t>
            </a:r>
            <a:r>
              <a:rPr lang="fr-FR" sz="1000" b="1" dirty="0"/>
              <a:t> </a:t>
            </a:r>
            <a:r>
              <a:rPr lang="fr-FR" sz="1000" b="1" dirty="0" err="1"/>
              <a:t>weight</a:t>
            </a:r>
            <a:r>
              <a:rPr lang="fr-FR" sz="1000" b="1" dirty="0"/>
              <a:t> management in the </a:t>
            </a:r>
            <a:r>
              <a:rPr lang="fr-FR" sz="1000" b="1" dirty="0" err="1"/>
              <a:t>era</a:t>
            </a:r>
            <a:r>
              <a:rPr lang="fr-FR" sz="1000" b="1" dirty="0"/>
              <a:t> of adolescent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The Journal of </a:t>
            </a:r>
            <a:r>
              <a:rPr lang="fr-FR" sz="1000" b="1" i="1" dirty="0" err="1"/>
              <a:t>Clinical</a:t>
            </a:r>
            <a:r>
              <a:rPr lang="fr-FR" sz="1000" b="1" i="1" dirty="0"/>
              <a:t> </a:t>
            </a:r>
            <a:r>
              <a:rPr lang="fr-FR" sz="1000" b="1" i="1" dirty="0" err="1"/>
              <a:t>Endocrinology</a:t>
            </a:r>
            <a:r>
              <a:rPr lang="fr-FR" sz="1000" b="1" i="1" dirty="0"/>
              <a:t> &amp; </a:t>
            </a:r>
            <a:r>
              <a:rPr lang="fr-FR" sz="1000" b="1" i="1" dirty="0" err="1"/>
              <a:t>Metabolism</a:t>
            </a:r>
            <a:r>
              <a:rPr lang="fr-FR" sz="1000" b="1" dirty="0"/>
              <a:t> 107.10 (2022): 2716-2728.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8C6115-FC80-8840-9A8D-4D6E536F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24" y="176463"/>
            <a:ext cx="9011752" cy="62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9D351D-A23E-8448-892B-94152089AEEC}"/>
              </a:ext>
            </a:extLst>
          </p:cNvPr>
          <p:cNvSpPr/>
          <p:nvPr/>
        </p:nvSpPr>
        <p:spPr>
          <a:xfrm>
            <a:off x="79513" y="6516253"/>
            <a:ext cx="114101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err="1"/>
              <a:t>Vajravelu</a:t>
            </a:r>
            <a:r>
              <a:rPr lang="fr-FR" sz="1000" b="1" dirty="0"/>
              <a:t>, Mary Ellen, Emir Tas, and Silva </a:t>
            </a:r>
            <a:r>
              <a:rPr lang="fr-FR" sz="1000" b="1" dirty="0" err="1"/>
              <a:t>Arslanian</a:t>
            </a:r>
            <a:r>
              <a:rPr lang="fr-FR" sz="1000" b="1" dirty="0"/>
              <a:t>. "</a:t>
            </a:r>
            <a:r>
              <a:rPr lang="fr-FR" sz="1000" b="1" dirty="0" err="1"/>
              <a:t>Pediatric</a:t>
            </a:r>
            <a:r>
              <a:rPr lang="fr-FR" sz="1000" b="1" dirty="0"/>
              <a:t> </a:t>
            </a:r>
            <a:r>
              <a:rPr lang="fr-FR" sz="1000" b="1" dirty="0" err="1"/>
              <a:t>obesity</a:t>
            </a:r>
            <a:r>
              <a:rPr lang="fr-FR" sz="1000" b="1" dirty="0"/>
              <a:t>: complications and </a:t>
            </a:r>
            <a:r>
              <a:rPr lang="fr-FR" sz="1000" b="1" dirty="0" err="1"/>
              <a:t>current</a:t>
            </a:r>
            <a:r>
              <a:rPr lang="fr-FR" sz="1000" b="1" dirty="0"/>
              <a:t> </a:t>
            </a:r>
            <a:r>
              <a:rPr lang="fr-FR" sz="1000" b="1" dirty="0" err="1"/>
              <a:t>day</a:t>
            </a:r>
            <a:r>
              <a:rPr lang="fr-FR" sz="1000" b="1" dirty="0"/>
              <a:t> management." </a:t>
            </a:r>
            <a:r>
              <a:rPr lang="fr-FR" sz="1000" b="1" i="1" dirty="0"/>
              <a:t>Life</a:t>
            </a:r>
            <a:r>
              <a:rPr lang="fr-FR" sz="1000" b="1" dirty="0"/>
              <a:t> 13.7 (2023): 1591.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4B2642-0087-E948-AD5D-99AF40AB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88" y="96253"/>
            <a:ext cx="9618223" cy="63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METFORMINA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" y="1925053"/>
            <a:ext cx="11986591" cy="4932947"/>
          </a:xfrm>
        </p:spPr>
        <p:txBody>
          <a:bodyPr>
            <a:normAutofit/>
          </a:bodyPr>
          <a:lstStyle/>
          <a:p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10 </a:t>
            </a:r>
            <a:r>
              <a:rPr lang="fr-FR" dirty="0" err="1"/>
              <a:t>anni</a:t>
            </a:r>
            <a:endParaRPr lang="fr-FR" dirty="0"/>
          </a:p>
          <a:p>
            <a:r>
              <a:rPr lang="fr-FR" dirty="0" err="1"/>
              <a:t>Posologia</a:t>
            </a:r>
            <a:r>
              <a:rPr lang="fr-FR" dirty="0"/>
              <a:t>:</a:t>
            </a:r>
          </a:p>
          <a:p>
            <a:pPr lvl="1" algn="just"/>
            <a:r>
              <a:rPr lang="fr-FR" dirty="0"/>
              <a:t>Forme a </a:t>
            </a:r>
            <a:r>
              <a:rPr lang="fr-FR" dirty="0" err="1"/>
              <a:t>rilascio</a:t>
            </a:r>
            <a:r>
              <a:rPr lang="fr-FR" dirty="0"/>
              <a:t> </a:t>
            </a:r>
            <a:r>
              <a:rPr lang="fr-FR" dirty="0" err="1"/>
              <a:t>prolungato</a:t>
            </a:r>
            <a:r>
              <a:rPr lang="fr-FR" dirty="0"/>
              <a:t>: 500-2000 mg/die in </a:t>
            </a:r>
            <a:r>
              <a:rPr lang="fr-FR" dirty="0" err="1"/>
              <a:t>una</a:t>
            </a:r>
            <a:r>
              <a:rPr lang="fr-FR" dirty="0"/>
              <a:t>-due </a:t>
            </a:r>
            <a:r>
              <a:rPr lang="fr-FR" dirty="0" err="1"/>
              <a:t>somministrazioni</a:t>
            </a:r>
            <a:endParaRPr lang="fr-FR" dirty="0"/>
          </a:p>
          <a:p>
            <a:pPr lvl="1"/>
            <a:r>
              <a:rPr lang="fr-FR" dirty="0"/>
              <a:t>Forme a </a:t>
            </a:r>
            <a:r>
              <a:rPr lang="fr-FR" dirty="0" err="1"/>
              <a:t>rilascia</a:t>
            </a:r>
            <a:r>
              <a:rPr lang="fr-FR" dirty="0"/>
              <a:t> </a:t>
            </a:r>
            <a:r>
              <a:rPr lang="fr-FR" dirty="0" err="1"/>
              <a:t>immediato</a:t>
            </a:r>
            <a:r>
              <a:rPr lang="fr-FR" dirty="0"/>
              <a:t>: 500-2500 mg/die in due-</a:t>
            </a:r>
            <a:r>
              <a:rPr lang="fr-FR" dirty="0" err="1"/>
              <a:t>tre</a:t>
            </a:r>
            <a:r>
              <a:rPr lang="fr-FR" dirty="0"/>
              <a:t> </a:t>
            </a:r>
            <a:r>
              <a:rPr lang="fr-FR" dirty="0" err="1"/>
              <a:t>somministrazioni</a:t>
            </a:r>
            <a:endParaRPr lang="fr-FR" dirty="0"/>
          </a:p>
          <a:p>
            <a:r>
              <a:rPr lang="fr-FR" b="1" u="sng" dirty="0" err="1"/>
              <a:t>Uso</a:t>
            </a:r>
            <a:r>
              <a:rPr lang="fr-FR" b="1" u="sng" dirty="0"/>
              <a:t> off-label per il calo </a:t>
            </a:r>
            <a:r>
              <a:rPr lang="fr-FR" b="1" u="sng" dirty="0" err="1"/>
              <a:t>ponderale</a:t>
            </a:r>
            <a:r>
              <a:rPr lang="fr-FR" b="1" u="sng" dirty="0"/>
              <a:t>:</a:t>
            </a:r>
            <a:r>
              <a:rPr lang="fr-FR" dirty="0"/>
              <a:t> </a:t>
            </a:r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modesto</a:t>
            </a:r>
            <a:r>
              <a:rPr lang="fr-FR" dirty="0"/>
              <a:t> (&lt; 5%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r>
              <a:rPr lang="fr-FR" dirty="0"/>
              <a:t>)</a:t>
            </a:r>
          </a:p>
          <a:p>
            <a:r>
              <a:rPr lang="fr-FR" dirty="0" err="1"/>
              <a:t>Indicata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</a:t>
            </a:r>
            <a:r>
              <a:rPr lang="fr-FR" dirty="0" err="1"/>
              <a:t>trattamento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Diabete</a:t>
            </a:r>
            <a:r>
              <a:rPr lang="fr-FR" dirty="0"/>
              <a:t> </a:t>
            </a:r>
            <a:r>
              <a:rPr lang="fr-FR" dirty="0" err="1"/>
              <a:t>Mellito</a:t>
            </a:r>
            <a:r>
              <a:rPr lang="fr-FR" dirty="0"/>
              <a:t> </a:t>
            </a:r>
            <a:r>
              <a:rPr lang="fr-FR" dirty="0" err="1"/>
              <a:t>tipo</a:t>
            </a:r>
            <a:r>
              <a:rPr lang="fr-FR" dirty="0"/>
              <a:t> 2</a:t>
            </a:r>
          </a:p>
          <a:p>
            <a:r>
              <a:rPr lang="fr-FR" dirty="0" err="1"/>
              <a:t>Evidenze</a:t>
            </a:r>
            <a:r>
              <a:rPr lang="fr-FR" dirty="0"/>
              <a:t> ne </a:t>
            </a:r>
            <a:r>
              <a:rPr lang="fr-FR" dirty="0" err="1"/>
              <a:t>hanno</a:t>
            </a:r>
            <a:r>
              <a:rPr lang="fr-FR" dirty="0"/>
              <a:t> </a:t>
            </a:r>
            <a:r>
              <a:rPr lang="fr-FR" dirty="0" err="1"/>
              <a:t>dimostrato</a:t>
            </a:r>
            <a:r>
              <a:rPr lang="fr-FR" dirty="0"/>
              <a:t> l’</a:t>
            </a:r>
            <a:r>
              <a:rPr lang="fr-FR" dirty="0" err="1"/>
              <a:t>efficacia</a:t>
            </a:r>
            <a:r>
              <a:rPr lang="fr-FR" dirty="0"/>
              <a:t> </a:t>
            </a:r>
            <a:r>
              <a:rPr lang="fr-FR" dirty="0" err="1"/>
              <a:t>nei</a:t>
            </a:r>
            <a:r>
              <a:rPr lang="fr-FR" dirty="0"/>
              <a:t> </a:t>
            </a:r>
            <a:r>
              <a:rPr lang="fr-FR" dirty="0" err="1"/>
              <a:t>seguenti</a:t>
            </a:r>
            <a:r>
              <a:rPr lang="fr-FR" dirty="0"/>
              <a:t> setting</a:t>
            </a:r>
          </a:p>
          <a:p>
            <a:pPr lvl="1"/>
            <a:r>
              <a:rPr lang="fr-FR" dirty="0" err="1"/>
              <a:t>Diabete</a:t>
            </a:r>
            <a:r>
              <a:rPr lang="fr-FR" dirty="0"/>
              <a:t> </a:t>
            </a:r>
            <a:r>
              <a:rPr lang="fr-FR" dirty="0" err="1"/>
              <a:t>mellito</a:t>
            </a:r>
            <a:r>
              <a:rPr lang="fr-FR" dirty="0"/>
              <a:t> </a:t>
            </a:r>
            <a:r>
              <a:rPr lang="fr-FR" dirty="0" err="1"/>
              <a:t>tipo</a:t>
            </a:r>
            <a:r>
              <a:rPr lang="fr-FR" dirty="0"/>
              <a:t> 1 </a:t>
            </a:r>
            <a:r>
              <a:rPr lang="fr-FR" dirty="0" err="1"/>
              <a:t>sovrappeso</a:t>
            </a:r>
            <a:r>
              <a:rPr lang="fr-FR" dirty="0"/>
              <a:t>/</a:t>
            </a:r>
            <a:r>
              <a:rPr lang="fr-FR" dirty="0" err="1"/>
              <a:t>obeso</a:t>
            </a:r>
            <a:endParaRPr lang="fr-FR" dirty="0"/>
          </a:p>
          <a:p>
            <a:pPr lvl="1"/>
            <a:r>
              <a:rPr lang="fr-FR" dirty="0" err="1"/>
              <a:t>Diabete</a:t>
            </a:r>
            <a:r>
              <a:rPr lang="fr-FR" dirty="0"/>
              <a:t> </a:t>
            </a:r>
            <a:r>
              <a:rPr lang="fr-FR" dirty="0" err="1"/>
              <a:t>Gestazionale</a:t>
            </a:r>
            <a:r>
              <a:rPr lang="fr-FR" dirty="0"/>
              <a:t> e PCOS</a:t>
            </a:r>
          </a:p>
          <a:p>
            <a:pPr lvl="1"/>
            <a:r>
              <a:rPr lang="fr-FR" dirty="0" err="1"/>
              <a:t>Pre-diabete</a:t>
            </a:r>
            <a:endParaRPr lang="fr-FR" dirty="0"/>
          </a:p>
          <a:p>
            <a:pPr lvl="1"/>
            <a:r>
              <a:rPr lang="fr-FR" dirty="0" err="1"/>
              <a:t>Prevenzione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guadagno</a:t>
            </a:r>
            <a:r>
              <a:rPr lang="fr-FR" dirty="0"/>
              <a:t> </a:t>
            </a:r>
            <a:r>
              <a:rPr lang="fr-FR" dirty="0" err="1"/>
              <a:t>ponderale</a:t>
            </a:r>
            <a:r>
              <a:rPr lang="fr-FR" dirty="0"/>
              <a:t> in </a:t>
            </a:r>
            <a:r>
              <a:rPr lang="fr-FR" dirty="0" err="1"/>
              <a:t>caso</a:t>
            </a:r>
            <a:r>
              <a:rPr lang="fr-FR" dirty="0"/>
              <a:t> di </a:t>
            </a:r>
            <a:r>
              <a:rPr lang="fr-FR" dirty="0" err="1"/>
              <a:t>terapia</a:t>
            </a:r>
            <a:r>
              <a:rPr lang="fr-FR" dirty="0"/>
              <a:t> </a:t>
            </a:r>
            <a:r>
              <a:rPr lang="fr-FR" dirty="0" err="1"/>
              <a:t>antipsicotica</a:t>
            </a:r>
            <a:endParaRPr lang="fr-FR" dirty="0"/>
          </a:p>
          <a:p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avversi</a:t>
            </a:r>
            <a:r>
              <a:rPr lang="fr-FR" dirty="0"/>
              <a:t> </a:t>
            </a:r>
            <a:r>
              <a:rPr lang="fr-FR" dirty="0" err="1"/>
              <a:t>gastro-intestinali</a:t>
            </a:r>
            <a:r>
              <a:rPr lang="fr-FR" dirty="0"/>
              <a:t>; </a:t>
            </a:r>
            <a:r>
              <a:rPr lang="fr-FR" dirty="0" err="1"/>
              <a:t>Deficit</a:t>
            </a:r>
            <a:r>
              <a:rPr lang="fr-FR" dirty="0"/>
              <a:t> di </a:t>
            </a:r>
            <a:r>
              <a:rPr lang="fr-FR" dirty="0" err="1"/>
              <a:t>vitamina</a:t>
            </a:r>
            <a:r>
              <a:rPr lang="fr-FR" dirty="0"/>
              <a:t> B12; </a:t>
            </a:r>
            <a:r>
              <a:rPr lang="fr-FR" dirty="0" err="1"/>
              <a:t>rischio</a:t>
            </a:r>
            <a:r>
              <a:rPr lang="fr-FR" dirty="0"/>
              <a:t> di </a:t>
            </a:r>
            <a:r>
              <a:rPr lang="fr-FR" dirty="0" err="1"/>
              <a:t>acidosi</a:t>
            </a:r>
            <a:r>
              <a:rPr lang="fr-FR" dirty="0"/>
              <a:t> </a:t>
            </a:r>
            <a:r>
              <a:rPr lang="fr-FR" dirty="0" err="1"/>
              <a:t>lattica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852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ORLISTAT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4" y="1925053"/>
            <a:ext cx="11986591" cy="4932947"/>
          </a:xfrm>
        </p:spPr>
        <p:txBody>
          <a:bodyPr>
            <a:normAutofit/>
          </a:bodyPr>
          <a:lstStyle/>
          <a:p>
            <a:pPr algn="just"/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12 </a:t>
            </a:r>
            <a:r>
              <a:rPr lang="fr-FR" dirty="0" err="1"/>
              <a:t>anni</a:t>
            </a:r>
            <a:endParaRPr lang="fr-FR" dirty="0"/>
          </a:p>
          <a:p>
            <a:pPr algn="just"/>
            <a:r>
              <a:rPr lang="fr-FR" dirty="0" err="1"/>
              <a:t>Posologia</a:t>
            </a:r>
            <a:r>
              <a:rPr lang="fr-FR" dirty="0"/>
              <a:t>: 120 mg x 3 </a:t>
            </a:r>
            <a:r>
              <a:rPr lang="fr-FR" dirty="0" err="1"/>
              <a:t>vv</a:t>
            </a:r>
            <a:r>
              <a:rPr lang="fr-FR" dirty="0"/>
              <a:t>/die</a:t>
            </a:r>
          </a:p>
          <a:p>
            <a:pPr algn="just"/>
            <a:r>
              <a:rPr lang="fr-FR" dirty="0" err="1"/>
              <a:t>Indicata</a:t>
            </a:r>
            <a:r>
              <a:rPr lang="fr-FR" dirty="0"/>
              <a:t> per il calo </a:t>
            </a:r>
            <a:r>
              <a:rPr lang="fr-FR" dirty="0" err="1"/>
              <a:t>ponderale</a:t>
            </a:r>
            <a:r>
              <a:rPr lang="fr-FR" dirty="0"/>
              <a:t>, ma </a:t>
            </a:r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modesto</a:t>
            </a:r>
            <a:r>
              <a:rPr lang="fr-FR" dirty="0"/>
              <a:t> (</a:t>
            </a:r>
            <a:r>
              <a:rPr lang="fr-FR" dirty="0" err="1"/>
              <a:t>massimo</a:t>
            </a:r>
            <a:r>
              <a:rPr lang="fr-FR" dirty="0"/>
              <a:t> 5%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r>
              <a:rPr lang="fr-FR" dirty="0"/>
              <a:t>)</a:t>
            </a:r>
          </a:p>
          <a:p>
            <a:pPr algn="just"/>
            <a:r>
              <a:rPr lang="fr-FR" dirty="0" err="1"/>
              <a:t>Quando</a:t>
            </a:r>
            <a:r>
              <a:rPr lang="fr-FR" dirty="0"/>
              <a:t> efficace </a:t>
            </a:r>
            <a:r>
              <a:rPr lang="fr-FR" dirty="0" err="1"/>
              <a:t>provoca</a:t>
            </a:r>
            <a:r>
              <a:rPr lang="fr-FR" dirty="0"/>
              <a:t> </a:t>
            </a:r>
            <a:r>
              <a:rPr lang="fr-FR" dirty="0" err="1"/>
              <a:t>spesso</a:t>
            </a:r>
            <a:r>
              <a:rPr lang="fr-FR" dirty="0"/>
              <a:t> </a:t>
            </a:r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avversi</a:t>
            </a:r>
            <a:r>
              <a:rPr lang="fr-FR" dirty="0"/>
              <a:t> </a:t>
            </a:r>
            <a:r>
              <a:rPr lang="fr-FR" dirty="0" err="1"/>
              <a:t>gastro-intestinali</a:t>
            </a:r>
            <a:r>
              <a:rPr lang="fr-FR" dirty="0"/>
              <a:t> (</a:t>
            </a:r>
            <a:r>
              <a:rPr lang="fr-FR" dirty="0" err="1"/>
              <a:t>steatorrea</a:t>
            </a:r>
            <a:r>
              <a:rPr lang="fr-FR" dirty="0"/>
              <a:t>, </a:t>
            </a:r>
            <a:r>
              <a:rPr lang="fr-FR" dirty="0" err="1"/>
              <a:t>flatulenza</a:t>
            </a:r>
            <a:r>
              <a:rPr lang="fr-FR" dirty="0"/>
              <a:t>, </a:t>
            </a:r>
            <a:r>
              <a:rPr lang="fr-FR" dirty="0" err="1"/>
              <a:t>urgenza</a:t>
            </a:r>
            <a:r>
              <a:rPr lang="fr-FR" dirty="0"/>
              <a:t> </a:t>
            </a:r>
            <a:r>
              <a:rPr lang="fr-FR" dirty="0" err="1"/>
              <a:t>fecale</a:t>
            </a:r>
            <a:r>
              <a:rPr lang="fr-FR" dirty="0"/>
              <a:t>)</a:t>
            </a:r>
          </a:p>
          <a:p>
            <a:pPr algn="just"/>
            <a:r>
              <a:rPr lang="fr-FR" dirty="0"/>
              <a:t>Non </a:t>
            </a:r>
            <a:r>
              <a:rPr lang="fr-FR" dirty="0" err="1"/>
              <a:t>indicato</a:t>
            </a:r>
            <a:r>
              <a:rPr lang="fr-FR" dirty="0"/>
              <a:t> in </a:t>
            </a:r>
            <a:r>
              <a:rPr lang="fr-FR" dirty="0" err="1"/>
              <a:t>gravidanza</a:t>
            </a:r>
            <a:r>
              <a:rPr lang="fr-FR" dirty="0"/>
              <a:t>/</a:t>
            </a:r>
            <a:r>
              <a:rPr lang="fr-FR" dirty="0" err="1"/>
              <a:t>allattamento</a:t>
            </a:r>
            <a:r>
              <a:rPr lang="fr-FR" dirty="0"/>
              <a:t> (</a:t>
            </a:r>
            <a:r>
              <a:rPr lang="fr-FR" dirty="0" err="1"/>
              <a:t>mancanza</a:t>
            </a:r>
            <a:r>
              <a:rPr lang="fr-FR" dirty="0"/>
              <a:t> di </a:t>
            </a:r>
            <a:r>
              <a:rPr lang="fr-FR" dirty="0" err="1"/>
              <a:t>dati</a:t>
            </a:r>
            <a:r>
              <a:rPr lang="fr-FR" dirty="0"/>
              <a:t>)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03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FENTERMINA/TOPIRAMATO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37A3F-01FC-4B4E-A492-647330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1925053"/>
            <a:ext cx="11986593" cy="4932947"/>
          </a:xfrm>
        </p:spPr>
        <p:txBody>
          <a:bodyPr>
            <a:normAutofit/>
          </a:bodyPr>
          <a:lstStyle/>
          <a:p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utilizzata</a:t>
            </a:r>
            <a:r>
              <a:rPr lang="fr-FR" dirty="0"/>
              <a:t> </a:t>
            </a:r>
            <a:r>
              <a:rPr lang="fr-FR" dirty="0" err="1"/>
              <a:t>dall’età</a:t>
            </a:r>
            <a:r>
              <a:rPr lang="fr-FR" dirty="0"/>
              <a:t> di 12 </a:t>
            </a:r>
            <a:r>
              <a:rPr lang="fr-FR" dirty="0" err="1"/>
              <a:t>anni</a:t>
            </a:r>
            <a:endParaRPr lang="fr-FR" dirty="0"/>
          </a:p>
          <a:p>
            <a:pPr algn="just"/>
            <a:r>
              <a:rPr lang="fr-FR" dirty="0" err="1"/>
              <a:t>Posologia</a:t>
            </a:r>
            <a:r>
              <a:rPr lang="fr-FR" dirty="0"/>
              <a:t>:  7,5/46 mg o 15/92 mg: 1 </a:t>
            </a:r>
            <a:r>
              <a:rPr lang="fr-FR" dirty="0" err="1"/>
              <a:t>cp</a:t>
            </a:r>
            <a:r>
              <a:rPr lang="fr-FR" dirty="0"/>
              <a:t> al giorno</a:t>
            </a:r>
          </a:p>
          <a:p>
            <a:r>
              <a:rPr lang="fr-FR" b="1" u="sng" dirty="0" err="1"/>
              <a:t>Approvato</a:t>
            </a:r>
            <a:r>
              <a:rPr lang="fr-FR" b="1" u="sng" dirty="0"/>
              <a:t> solo </a:t>
            </a:r>
            <a:r>
              <a:rPr lang="fr-FR" b="1" u="sng" dirty="0" err="1"/>
              <a:t>dall’FDA</a:t>
            </a:r>
            <a:endParaRPr lang="fr-FR" b="1" u="sng" dirty="0"/>
          </a:p>
          <a:p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calo </a:t>
            </a:r>
            <a:r>
              <a:rPr lang="fr-FR" dirty="0" err="1"/>
              <a:t>ponderale</a:t>
            </a:r>
            <a:r>
              <a:rPr lang="fr-FR" dirty="0"/>
              <a:t> si </a:t>
            </a:r>
            <a:r>
              <a:rPr lang="fr-FR" dirty="0" err="1"/>
              <a:t>aggira</a:t>
            </a:r>
            <a:r>
              <a:rPr lang="fr-FR" dirty="0"/>
              <a:t> </a:t>
            </a:r>
            <a:r>
              <a:rPr lang="fr-FR" dirty="0" err="1"/>
              <a:t>intorno</a:t>
            </a:r>
            <a:r>
              <a:rPr lang="fr-FR" dirty="0"/>
              <a:t> al 8-10% peso </a:t>
            </a:r>
            <a:r>
              <a:rPr lang="fr-FR" dirty="0" err="1"/>
              <a:t>corporeo</a:t>
            </a:r>
            <a:r>
              <a:rPr lang="fr-FR" dirty="0"/>
              <a:t> </a:t>
            </a:r>
            <a:r>
              <a:rPr lang="fr-FR" dirty="0" err="1"/>
              <a:t>iniziale</a:t>
            </a:r>
            <a:r>
              <a:rPr lang="fr-FR" dirty="0"/>
              <a:t> a seconda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posologia</a:t>
            </a:r>
            <a:endParaRPr lang="fr-FR" dirty="0"/>
          </a:p>
          <a:p>
            <a:r>
              <a:rPr lang="fr-FR" dirty="0" err="1"/>
              <a:t>Effetti</a:t>
            </a:r>
            <a:r>
              <a:rPr lang="fr-FR" dirty="0"/>
              <a:t> </a:t>
            </a:r>
            <a:r>
              <a:rPr lang="fr-FR" dirty="0" err="1"/>
              <a:t>collaterali</a:t>
            </a:r>
            <a:r>
              <a:rPr lang="fr-FR" dirty="0"/>
              <a:t>: </a:t>
            </a:r>
          </a:p>
          <a:p>
            <a:pPr lvl="1"/>
            <a:r>
              <a:rPr lang="fr-FR" dirty="0" err="1"/>
              <a:t>Rallentamento</a:t>
            </a:r>
            <a:r>
              <a:rPr lang="fr-FR" dirty="0"/>
              <a:t> </a:t>
            </a:r>
            <a:r>
              <a:rPr lang="fr-FR" dirty="0" err="1"/>
              <a:t>ideo-motorio</a:t>
            </a:r>
            <a:endParaRPr lang="fr-FR" dirty="0"/>
          </a:p>
          <a:p>
            <a:pPr lvl="1"/>
            <a:r>
              <a:rPr lang="fr-FR" dirty="0" err="1"/>
              <a:t>Controindicato</a:t>
            </a:r>
            <a:r>
              <a:rPr lang="fr-FR" dirty="0"/>
              <a:t> in </a:t>
            </a:r>
            <a:r>
              <a:rPr lang="fr-FR" dirty="0" err="1"/>
              <a:t>gravidanza</a:t>
            </a:r>
            <a:r>
              <a:rPr lang="fr-FR" dirty="0"/>
              <a:t> per </a:t>
            </a:r>
            <a:r>
              <a:rPr lang="fr-FR" dirty="0" err="1"/>
              <a:t>effetto</a:t>
            </a:r>
            <a:r>
              <a:rPr lang="fr-FR" dirty="0"/>
              <a:t> </a:t>
            </a:r>
            <a:r>
              <a:rPr lang="fr-FR" dirty="0" err="1"/>
              <a:t>teratogeno</a:t>
            </a:r>
            <a:r>
              <a:rPr lang="fr-FR" dirty="0"/>
              <a:t> </a:t>
            </a:r>
            <a:r>
              <a:rPr lang="fr-FR" dirty="0" err="1"/>
              <a:t>noto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Topiramato</a:t>
            </a:r>
            <a:endParaRPr lang="fr-FR" dirty="0"/>
          </a:p>
          <a:p>
            <a:pPr lvl="1"/>
            <a:r>
              <a:rPr lang="fr-FR" dirty="0" err="1"/>
              <a:t>Ipertensione</a:t>
            </a:r>
            <a:r>
              <a:rPr lang="fr-FR" dirty="0"/>
              <a:t> </a:t>
            </a:r>
            <a:r>
              <a:rPr lang="fr-FR" dirty="0" err="1"/>
              <a:t>arteriosa</a:t>
            </a:r>
            <a:endParaRPr lang="fr-FR" dirty="0"/>
          </a:p>
          <a:p>
            <a:pPr lvl="1"/>
            <a:r>
              <a:rPr lang="fr-FR" dirty="0" err="1"/>
              <a:t>Cefalea</a:t>
            </a:r>
            <a:r>
              <a:rPr lang="fr-FR" dirty="0"/>
              <a:t>, </a:t>
            </a:r>
            <a:r>
              <a:rPr lang="fr-FR" dirty="0" err="1"/>
              <a:t>vertigini</a:t>
            </a:r>
            <a:r>
              <a:rPr lang="fr-FR" dirty="0"/>
              <a:t>, </a:t>
            </a:r>
            <a:r>
              <a:rPr lang="fr-FR" dirty="0" err="1"/>
              <a:t>secchezza</a:t>
            </a:r>
            <a:r>
              <a:rPr lang="fr-FR" dirty="0"/>
              <a:t> delle </a:t>
            </a:r>
            <a:r>
              <a:rPr lang="fr-FR" dirty="0" err="1"/>
              <a:t>fauci</a:t>
            </a:r>
            <a:r>
              <a:rPr lang="fr-FR" dirty="0"/>
              <a:t>, </a:t>
            </a:r>
            <a:r>
              <a:rPr lang="fr-FR" dirty="0" err="1"/>
              <a:t>dispepsia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31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8A2B-6148-4F4A-807E-4C4FD9B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22598"/>
            <a:ext cx="10571998" cy="970450"/>
          </a:xfrm>
        </p:spPr>
        <p:txBody>
          <a:bodyPr/>
          <a:lstStyle/>
          <a:p>
            <a:pPr algn="ctr"/>
            <a:r>
              <a:rPr lang="fr-FR" dirty="0"/>
              <a:t>FENTERMINA/TOPIRAMATO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728EE-F567-634A-8DA3-442FF046F58E}"/>
              </a:ext>
            </a:extLst>
          </p:cNvPr>
          <p:cNvSpPr/>
          <p:nvPr/>
        </p:nvSpPr>
        <p:spPr>
          <a:xfrm>
            <a:off x="142460" y="6553791"/>
            <a:ext cx="11907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/>
              <a:t>Kelly, Aaron S., et al. "</a:t>
            </a:r>
            <a:r>
              <a:rPr lang="fr-FR" sz="1000" b="1" dirty="0" err="1"/>
              <a:t>Phentermine</a:t>
            </a:r>
            <a:r>
              <a:rPr lang="fr-FR" sz="1000" b="1" dirty="0"/>
              <a:t>/</a:t>
            </a:r>
            <a:r>
              <a:rPr lang="fr-FR" sz="1000" b="1" dirty="0" err="1"/>
              <a:t>topiramate</a:t>
            </a:r>
            <a:r>
              <a:rPr lang="fr-FR" sz="1000" b="1" dirty="0"/>
              <a:t> for the </a:t>
            </a:r>
            <a:r>
              <a:rPr lang="fr-FR" sz="1000" b="1" dirty="0" err="1"/>
              <a:t>treatment</a:t>
            </a:r>
            <a:r>
              <a:rPr lang="fr-FR" sz="1000" b="1" dirty="0"/>
              <a:t> of adolescent </a:t>
            </a:r>
            <a:r>
              <a:rPr lang="fr-FR" sz="1000" b="1" dirty="0" err="1"/>
              <a:t>obesity</a:t>
            </a:r>
            <a:r>
              <a:rPr lang="fr-FR" sz="1000" b="1" dirty="0"/>
              <a:t>." </a:t>
            </a:r>
            <a:r>
              <a:rPr lang="fr-FR" sz="1000" b="1" i="1" dirty="0"/>
              <a:t>NEJM </a:t>
            </a:r>
            <a:r>
              <a:rPr lang="fr-FR" sz="1000" b="1" i="1" dirty="0" err="1"/>
              <a:t>evidence</a:t>
            </a:r>
            <a:r>
              <a:rPr lang="fr-FR" sz="1000" b="1" dirty="0"/>
              <a:t> 1.6 (2022): EVIDoa2200014.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B04C82-4AA9-6543-92E2-E192BD3C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56" y="1957137"/>
            <a:ext cx="7422482" cy="4548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9FC8E-8244-CE43-9503-31932DAE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0" y="1957137"/>
            <a:ext cx="4484596" cy="45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41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i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Concis</Template>
  <TotalTime>234</TotalTime>
  <Words>1814</Words>
  <Application>Microsoft Macintosh PowerPoint</Application>
  <PresentationFormat>Grand écran</PresentationFormat>
  <Paragraphs>168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Century Gothic</vt:lpstr>
      <vt:lpstr>Wingdings</vt:lpstr>
      <vt:lpstr>Wingdings 2</vt:lpstr>
      <vt:lpstr>Concis</vt:lpstr>
      <vt:lpstr>Il trattamento dell’obesità in età giovanile: come superare l’inerzia terapeutica.  I FARMACI</vt:lpstr>
      <vt:lpstr>INDICAZIONI</vt:lpstr>
      <vt:lpstr>SEVERITÀ DELL’OBESITÀ</vt:lpstr>
      <vt:lpstr>Présentation PowerPoint</vt:lpstr>
      <vt:lpstr>Présentation PowerPoint</vt:lpstr>
      <vt:lpstr>METFORMINA</vt:lpstr>
      <vt:lpstr>ORLISTAT</vt:lpstr>
      <vt:lpstr>FENTERMINA/TOPIRAMATO</vt:lpstr>
      <vt:lpstr>FENTERMINA/TOPIRAMATO</vt:lpstr>
      <vt:lpstr>FENTERMINA/TOPIRAMATO</vt:lpstr>
      <vt:lpstr>LIRAGLUTIDE</vt:lpstr>
      <vt:lpstr>LIRAGLUTIDE</vt:lpstr>
      <vt:lpstr>LIRAGLUTIDE</vt:lpstr>
      <vt:lpstr>SEMAGLUTIDE</vt:lpstr>
      <vt:lpstr>SEMAGLUTIDE</vt:lpstr>
      <vt:lpstr>SEMAGLUTIDE</vt:lpstr>
      <vt:lpstr>TIRZEPATIDE</vt:lpstr>
      <vt:lpstr>TIRZEPATIDE</vt:lpstr>
      <vt:lpstr>TIRZEPATIDE</vt:lpstr>
      <vt:lpstr>TIRZEPATIDE</vt:lpstr>
      <vt:lpstr>TIRZEPATIDE</vt:lpstr>
      <vt:lpstr>SETMELANOTIDE</vt:lpstr>
      <vt:lpstr>SETMELANOTIDE</vt:lpstr>
      <vt:lpstr>SETMELANOTIDE</vt:lpstr>
      <vt:lpstr>SETMELANOTIDE</vt:lpstr>
      <vt:lpstr>LE CRITICITÀ DELL’ETÀ GIOVANILE RISPETTO ALL’ETÀ ADULTA</vt:lpstr>
      <vt:lpstr>LE CRITICITÀ DELL’ETÀ GIOVANILE RISPETTO ALL’ETÀ ADULTA</vt:lpstr>
      <vt:lpstr>RESEARCH GAPS</vt:lpstr>
      <vt:lpstr>TAKE HOME MESSAGES</vt:lpstr>
      <vt:lpstr>GRAZIE PER L’ATTENZIONE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trattamento dell’obesità in età giovanile: come superare l’inerzia terapeutica.  I FARMACI</dc:title>
  <dc:creator>Diego Mastino</dc:creator>
  <cp:lastModifiedBy>Diego Mastino</cp:lastModifiedBy>
  <cp:revision>25</cp:revision>
  <dcterms:created xsi:type="dcterms:W3CDTF">2025-06-23T21:10:07Z</dcterms:created>
  <dcterms:modified xsi:type="dcterms:W3CDTF">2025-09-26T19:12:52Z</dcterms:modified>
</cp:coreProperties>
</file>